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9" r:id="rId3"/>
    <p:sldId id="310" r:id="rId4"/>
    <p:sldId id="305" r:id="rId5"/>
    <p:sldId id="320" r:id="rId6"/>
    <p:sldId id="311" r:id="rId7"/>
    <p:sldId id="268" r:id="rId8"/>
    <p:sldId id="330" r:id="rId9"/>
    <p:sldId id="338" r:id="rId10"/>
    <p:sldId id="312" r:id="rId11"/>
    <p:sldId id="277" r:id="rId12"/>
    <p:sldId id="313" r:id="rId13"/>
    <p:sldId id="307" r:id="rId14"/>
    <p:sldId id="314" r:id="rId16"/>
    <p:sldId id="289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3" pos="545" userDrawn="1">
          <p15:clr>
            <a:srgbClr val="A4A3A4"/>
          </p15:clr>
        </p15:guide>
        <p15:guide id="4" pos="5677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66" userDrawn="1">
          <p15:clr>
            <a:srgbClr val="A4A3A4"/>
          </p15:clr>
        </p15:guide>
        <p15:guide id="7" orient="horz" pos="1865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  <p15:guide id="9" pos="3114" userDrawn="1">
          <p15:clr>
            <a:srgbClr val="A4A3A4"/>
          </p15:clr>
        </p15:guide>
        <p15:guide id="10" orient="horz" pos="2341" userDrawn="1">
          <p15:clr>
            <a:srgbClr val="A4A3A4"/>
          </p15:clr>
        </p15:guide>
        <p15:guide id="11" pos="10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96" autoAdjust="0"/>
  </p:normalViewPr>
  <p:slideViewPr>
    <p:cSldViewPr snapToGrid="0" showGuides="1">
      <p:cViewPr>
        <p:scale>
          <a:sx n="50" d="100"/>
          <a:sy n="50" d="100"/>
        </p:scale>
        <p:origin x="1353" y="954"/>
      </p:cViewPr>
      <p:guideLst>
        <p:guide orient="horz" pos="1661"/>
        <p:guide pos="545"/>
        <p:guide pos="5677"/>
        <p:guide orient="horz" pos="4088"/>
        <p:guide orient="horz" pos="266"/>
        <p:guide orient="horz" pos="1865"/>
        <p:guide orient="horz" pos="2976"/>
        <p:guide pos="3114"/>
        <p:guide orient="horz" pos="2341"/>
        <p:guide pos="10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53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D151D-58FC-4186-B843-045F75CAFE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D2A28-3AE0-43FD-8C5D-C5913C56FA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D2A28-3AE0-43FD-8C5D-C5913C56FA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microsoft.com/office/2007/relationships/hdphoto" Target="../media/image2.wdp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2" t="10729" r="11602" b="10729"/>
          <a:stretch>
            <a:fillRect/>
          </a:stretch>
        </p:blipFill>
        <p:spPr>
          <a:xfrm>
            <a:off x="-203199" y="-114300"/>
            <a:ext cx="12598399" cy="70866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203200" y="-114300"/>
            <a:ext cx="12598400" cy="70866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grpSp>
        <p:nvGrpSpPr>
          <p:cNvPr id="4" name="PA_组合 11"/>
          <p:cNvGrpSpPr/>
          <p:nvPr userDrawn="1">
            <p:custDataLst>
              <p:tags r:id="rId5"/>
            </p:custDataLst>
          </p:nvPr>
        </p:nvGrpSpPr>
        <p:grpSpPr>
          <a:xfrm>
            <a:off x="673100" y="4851038"/>
            <a:ext cx="10845800" cy="1283574"/>
            <a:chOff x="1485900" y="4851038"/>
            <a:chExt cx="10845800" cy="1283574"/>
          </a:xfrm>
        </p:grpSpPr>
        <p:sp>
          <p:nvSpPr>
            <p:cNvPr id="5" name="任意多边形: 形状 4"/>
            <p:cNvSpPr/>
            <p:nvPr/>
          </p:nvSpPr>
          <p:spPr>
            <a:xfrm>
              <a:off x="1485900" y="4889495"/>
              <a:ext cx="10071100" cy="1245117"/>
            </a:xfrm>
            <a:custGeom>
              <a:avLst/>
              <a:gdLst>
                <a:gd name="connsiteX0" fmla="*/ 0 w 10071100"/>
                <a:gd name="connsiteY0" fmla="*/ 1143005 h 1245117"/>
                <a:gd name="connsiteX1" fmla="*/ 1866900 w 10071100"/>
                <a:gd name="connsiteY1" fmla="*/ 165105 h 1245117"/>
                <a:gd name="connsiteX2" fmla="*/ 4648200 w 10071100"/>
                <a:gd name="connsiteY2" fmla="*/ 1244605 h 1245117"/>
                <a:gd name="connsiteX3" fmla="*/ 7200900 w 10071100"/>
                <a:gd name="connsiteY3" fmla="*/ 5 h 1245117"/>
                <a:gd name="connsiteX4" fmla="*/ 10071100 w 10071100"/>
                <a:gd name="connsiteY4" fmla="*/ 1231905 h 124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1100" h="1245117">
                  <a:moveTo>
                    <a:pt x="0" y="1143005"/>
                  </a:moveTo>
                  <a:cubicBezTo>
                    <a:pt x="546100" y="645588"/>
                    <a:pt x="1092200" y="148172"/>
                    <a:pt x="1866900" y="165105"/>
                  </a:cubicBezTo>
                  <a:cubicBezTo>
                    <a:pt x="2641600" y="182038"/>
                    <a:pt x="3759200" y="1272122"/>
                    <a:pt x="4648200" y="1244605"/>
                  </a:cubicBezTo>
                  <a:cubicBezTo>
                    <a:pt x="5537200" y="1217088"/>
                    <a:pt x="6297083" y="2122"/>
                    <a:pt x="7200900" y="5"/>
                  </a:cubicBezTo>
                  <a:cubicBezTo>
                    <a:pt x="8104717" y="-2112"/>
                    <a:pt x="9087908" y="614896"/>
                    <a:pt x="10071100" y="1231905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1511300" y="4851038"/>
              <a:ext cx="10820400" cy="1259835"/>
            </a:xfrm>
            <a:custGeom>
              <a:avLst/>
              <a:gdLst>
                <a:gd name="connsiteX0" fmla="*/ 0 w 10820400"/>
                <a:gd name="connsiteY0" fmla="*/ 736962 h 1259835"/>
                <a:gd name="connsiteX1" fmla="*/ 2171700 w 10820400"/>
                <a:gd name="connsiteY1" fmla="*/ 1232262 h 1259835"/>
                <a:gd name="connsiteX2" fmla="*/ 4660900 w 10820400"/>
                <a:gd name="connsiteY2" fmla="*/ 362 h 1259835"/>
                <a:gd name="connsiteX3" fmla="*/ 8674100 w 10820400"/>
                <a:gd name="connsiteY3" fmla="*/ 1092562 h 1259835"/>
                <a:gd name="connsiteX4" fmla="*/ 10820400 w 10820400"/>
                <a:gd name="connsiteY4" fmla="*/ 63862 h 125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0400" h="1259835">
                  <a:moveTo>
                    <a:pt x="0" y="736962"/>
                  </a:moveTo>
                  <a:cubicBezTo>
                    <a:pt x="697441" y="1045995"/>
                    <a:pt x="1394883" y="1355029"/>
                    <a:pt x="2171700" y="1232262"/>
                  </a:cubicBezTo>
                  <a:cubicBezTo>
                    <a:pt x="2948517" y="1109495"/>
                    <a:pt x="3577167" y="23645"/>
                    <a:pt x="4660900" y="362"/>
                  </a:cubicBezTo>
                  <a:cubicBezTo>
                    <a:pt x="5744633" y="-22921"/>
                    <a:pt x="7647517" y="1081979"/>
                    <a:pt x="8674100" y="1092562"/>
                  </a:cubicBezTo>
                  <a:cubicBezTo>
                    <a:pt x="9700683" y="1103145"/>
                    <a:pt x="10260541" y="583503"/>
                    <a:pt x="10820400" y="63862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sp>
        <p:nvSpPr>
          <p:cNvPr id="7" name="PA_椭圆 1"/>
          <p:cNvSpPr/>
          <p:nvPr userDrawn="1">
            <p:custDataLst>
              <p:tags r:id="rId6"/>
            </p:custDataLst>
          </p:nvPr>
        </p:nvSpPr>
        <p:spPr>
          <a:xfrm>
            <a:off x="1650656" y="5110138"/>
            <a:ext cx="218463" cy="218463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PA_椭圆 13"/>
          <p:cNvSpPr/>
          <p:nvPr userDrawn="1">
            <p:custDataLst>
              <p:tags r:id="rId7"/>
            </p:custDataLst>
          </p:nvPr>
        </p:nvSpPr>
        <p:spPr>
          <a:xfrm>
            <a:off x="3412692" y="5765469"/>
            <a:ext cx="120739" cy="12073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9" name="PA_椭圆 14"/>
          <p:cNvSpPr/>
          <p:nvPr userDrawn="1">
            <p:custDataLst>
              <p:tags r:id="rId8"/>
            </p:custDataLst>
          </p:nvPr>
        </p:nvSpPr>
        <p:spPr>
          <a:xfrm>
            <a:off x="6425856" y="4995839"/>
            <a:ext cx="126999" cy="12699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0" name="PA_椭圆 15"/>
          <p:cNvSpPr/>
          <p:nvPr userDrawn="1">
            <p:custDataLst>
              <p:tags r:id="rId9"/>
            </p:custDataLst>
          </p:nvPr>
        </p:nvSpPr>
        <p:spPr>
          <a:xfrm>
            <a:off x="8576726" y="5726942"/>
            <a:ext cx="195924" cy="19592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1" name="PA_椭圆 16"/>
          <p:cNvSpPr/>
          <p:nvPr userDrawn="1">
            <p:custDataLst>
              <p:tags r:id="rId10"/>
            </p:custDataLst>
          </p:nvPr>
        </p:nvSpPr>
        <p:spPr>
          <a:xfrm>
            <a:off x="5140616" y="5957031"/>
            <a:ext cx="307684" cy="30768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2" name="PA_椭圆 17"/>
          <p:cNvSpPr/>
          <p:nvPr userDrawn="1">
            <p:custDataLst>
              <p:tags r:id="rId11"/>
            </p:custDataLst>
          </p:nvPr>
        </p:nvSpPr>
        <p:spPr>
          <a:xfrm>
            <a:off x="10922807" y="5308914"/>
            <a:ext cx="138651" cy="138651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838200" y="2413337"/>
            <a:ext cx="10515600" cy="1015663"/>
          </a:xfrm>
        </p:spPr>
        <p:txBody>
          <a:bodyPr wrap="square">
            <a:spAutoFit/>
          </a:bodyPr>
          <a:lstStyle>
            <a:lvl1pPr>
              <a:defRPr lang="zh-CN" altLang="en-US" sz="6000" b="1" spc="600">
                <a:solidFill>
                  <a:prstClr val="white"/>
                </a:soli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08E83-983E-4479-977D-EF3A480106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5756C-E6AC-4C56-82AC-4D0B1EC26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FBFD8-1ABB-4CCC-AA38-935EAE4DB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443C-4ED3-45CB-8A71-2E63359BB0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7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 hasCustomPrompt="1"/>
          </p:nvPr>
        </p:nvSpPr>
        <p:spPr>
          <a:xfrm>
            <a:off x="1016635" y="2485391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3685117" y="2485391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3680354" y="4745654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338359" y="4745654"/>
            <a:ext cx="2168525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8976362" y="4745654"/>
            <a:ext cx="2210752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输入你的标题</a:t>
            </a:r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127125" y="2321560"/>
            <a:ext cx="194468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3" name="文本框 12"/>
          <p:cNvSpPr txBox="1"/>
          <p:nvPr userDrawn="1"/>
        </p:nvSpPr>
        <p:spPr>
          <a:xfrm>
            <a:off x="1031874" y="1669535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01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3787170" y="2321560"/>
            <a:ext cx="194846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5" name="文本框 14"/>
          <p:cNvSpPr txBox="1"/>
          <p:nvPr userDrawn="1"/>
        </p:nvSpPr>
        <p:spPr>
          <a:xfrm>
            <a:off x="3685116" y="1669535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02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9093655" y="4581823"/>
            <a:ext cx="196441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7" name="文本框 16"/>
          <p:cNvSpPr txBox="1"/>
          <p:nvPr userDrawn="1"/>
        </p:nvSpPr>
        <p:spPr>
          <a:xfrm>
            <a:off x="8991601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05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440412" y="4581823"/>
            <a:ext cx="196441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19" name="文本框 18"/>
          <p:cNvSpPr txBox="1"/>
          <p:nvPr userDrawn="1"/>
        </p:nvSpPr>
        <p:spPr>
          <a:xfrm>
            <a:off x="6353598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04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3787170" y="4581823"/>
            <a:ext cx="1948468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alpha val="72000"/>
              </a:sysClr>
            </a:solidFill>
            <a:prstDash val="solid"/>
            <a:miter lim="800000"/>
          </a:ln>
          <a:effectLst/>
        </p:spPr>
      </p:cxnSp>
      <p:sp>
        <p:nvSpPr>
          <p:cNvPr id="21" name="文本框 20"/>
          <p:cNvSpPr txBox="1"/>
          <p:nvPr userDrawn="1"/>
        </p:nvSpPr>
        <p:spPr>
          <a:xfrm>
            <a:off x="3685116" y="3929798"/>
            <a:ext cx="80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gradFill>
                  <a:gsLst>
                    <a:gs pos="29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新宋体" panose="02010609030101010101" pitchFamily="49" charset="-122"/>
                <a:sym typeface="思源宋体 Medium" panose="02020500000000000000" pitchFamily="18" charset="-122"/>
              </a:rPr>
              <a:t>03</a:t>
            </a:r>
            <a:endParaRPr lang="zh-CN" altLang="en-US" sz="3600" b="1" dirty="0">
              <a:gradFill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新宋体" panose="02010609030101010101" pitchFamily="49" charset="-122"/>
              <a:sym typeface="思源宋体 Medium" panose="02020500000000000000" pitchFamily="18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01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02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03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04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蓝色, 户外&#10;&#10;已生成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8" name="PA_文本框 10"/>
          <p:cNvSpPr txBox="1"/>
          <p:nvPr userDrawn="1">
            <p:custDataLst>
              <p:tags r:id="rId4"/>
            </p:custDataLst>
          </p:nvPr>
        </p:nvSpPr>
        <p:spPr>
          <a:xfrm>
            <a:off x="1294654" y="1122966"/>
            <a:ext cx="9602691" cy="216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b="1" spc="600" dirty="0">
                <a:gradFill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  <a:ea typeface="阿里巴巴普惠体 B" panose="00020600040101010101" pitchFamily="18" charset="-122"/>
                <a:cs typeface="阿里巴巴普惠体 R" panose="00020600040101010101" pitchFamily="18" charset="-122"/>
                <a:sym typeface="+mn-lt"/>
              </a:rPr>
              <a:t>05</a:t>
            </a:r>
            <a:endParaRPr lang="zh-CN" altLang="en-US" sz="11500" b="1" spc="600" dirty="0">
              <a:gradFill>
                <a:gsLst>
                  <a:gs pos="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atin typeface="+mj-lt"/>
              <a:ea typeface="阿里巴巴普惠体 B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  <p:sp>
        <p:nvSpPr>
          <p:cNvPr id="9" name="PA_任意多边形 83"/>
          <p:cNvSpPr/>
          <p:nvPr userDrawn="1">
            <p:custDataLst>
              <p:tags r:id="rId5"/>
            </p:custDataLst>
          </p:nvPr>
        </p:nvSpPr>
        <p:spPr>
          <a:xfrm flipH="1">
            <a:off x="3942615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0" name="PA_任意多边形 85"/>
          <p:cNvSpPr/>
          <p:nvPr userDrawn="1">
            <p:custDataLst>
              <p:tags r:id="rId6"/>
            </p:custDataLst>
          </p:nvPr>
        </p:nvSpPr>
        <p:spPr>
          <a:xfrm>
            <a:off x="2507333" y="4650666"/>
            <a:ext cx="5742053" cy="580624"/>
          </a:xfrm>
          <a:custGeom>
            <a:avLst/>
            <a:gdLst>
              <a:gd name="connsiteX0" fmla="*/ 0 w 7639050"/>
              <a:gd name="connsiteY0" fmla="*/ 1924050 h 1924050"/>
              <a:gd name="connsiteX1" fmla="*/ 1943100 w 7639050"/>
              <a:gd name="connsiteY1" fmla="*/ 0 h 1924050"/>
              <a:gd name="connsiteX2" fmla="*/ 3848100 w 7639050"/>
              <a:gd name="connsiteY2" fmla="*/ 1924050 h 1924050"/>
              <a:gd name="connsiteX3" fmla="*/ 5753100 w 7639050"/>
              <a:gd name="connsiteY3" fmla="*/ 0 h 1924050"/>
              <a:gd name="connsiteX4" fmla="*/ 7639050 w 7639050"/>
              <a:gd name="connsiteY4" fmla="*/ 1924050 h 192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9050" h="1924050">
                <a:moveTo>
                  <a:pt x="0" y="1924050"/>
                </a:moveTo>
                <a:cubicBezTo>
                  <a:pt x="650875" y="962025"/>
                  <a:pt x="1301750" y="0"/>
                  <a:pt x="1943100" y="0"/>
                </a:cubicBezTo>
                <a:cubicBezTo>
                  <a:pt x="2584450" y="0"/>
                  <a:pt x="3213100" y="1924050"/>
                  <a:pt x="3848100" y="1924050"/>
                </a:cubicBezTo>
                <a:cubicBezTo>
                  <a:pt x="4483100" y="1924050"/>
                  <a:pt x="5121275" y="0"/>
                  <a:pt x="5753100" y="0"/>
                </a:cubicBezTo>
                <a:cubicBezTo>
                  <a:pt x="6384925" y="0"/>
                  <a:pt x="7011987" y="962025"/>
                  <a:pt x="7639050" y="192405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1" name="PA_椭圆 89"/>
          <p:cNvSpPr/>
          <p:nvPr userDrawn="1">
            <p:custDataLst>
              <p:tags r:id="rId7"/>
            </p:custDataLst>
          </p:nvPr>
        </p:nvSpPr>
        <p:spPr>
          <a:xfrm>
            <a:off x="7997235" y="4575097"/>
            <a:ext cx="258978" cy="25897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2" name="PA_椭圆 90"/>
          <p:cNvSpPr/>
          <p:nvPr userDrawn="1">
            <p:custDataLst>
              <p:tags r:id="rId8"/>
            </p:custDataLst>
          </p:nvPr>
        </p:nvSpPr>
        <p:spPr>
          <a:xfrm>
            <a:off x="4343364" y="4728239"/>
            <a:ext cx="402829" cy="40282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B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77335" y="3244678"/>
            <a:ext cx="5237331" cy="911468"/>
          </a:xfrm>
        </p:spPr>
        <p:txBody>
          <a:bodyPr wrap="none">
            <a:spAutoFit/>
          </a:bodyPr>
          <a:lstStyle>
            <a:lvl1pPr>
              <a:defRPr lang="zh-CN" altLang="en-US" b="1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475780"/>
            <a:ext cx="10515600" cy="596253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3600" b="1" spc="300">
                <a:solidFill>
                  <a:schemeClr val="accent2"/>
                </a:solidFill>
                <a:latin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fld id="{47A08E83-983E-4479-977D-EF3A4801062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fld id="{7255756C-E6AC-4C56-82AC-4D0B1EC264A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阿里巴巴普惠体 R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2.xml"/><Relationship Id="rId5" Type="http://schemas.openxmlformats.org/officeDocument/2006/relationships/image" Target="../media/image13.png"/><Relationship Id="rId4" Type="http://schemas.openxmlformats.org/officeDocument/2006/relationships/tags" Target="../tags/tag51.xml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tags" Target="../tags/tag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7.jpe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9.png"/><Relationship Id="rId2" Type="http://schemas.openxmlformats.org/officeDocument/2006/relationships/tags" Target="../tags/tag38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10.png"/><Relationship Id="rId2" Type="http://schemas.openxmlformats.org/officeDocument/2006/relationships/tags" Target="../tags/tag46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_矩形 12"/>
          <p:cNvSpPr/>
          <p:nvPr>
            <p:custDataLst>
              <p:tags r:id="rId1"/>
            </p:custDataLst>
          </p:nvPr>
        </p:nvSpPr>
        <p:spPr>
          <a:xfrm>
            <a:off x="3025494" y="1462120"/>
            <a:ext cx="61410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6600" b="1" dirty="0">
                <a:gradFill>
                  <a:gsLst>
                    <a:gs pos="3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Black Terminal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阿里巴巴普惠体 R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2" name="PA_文本框 2"/>
          <p:cNvSpPr txBox="1"/>
          <p:nvPr>
            <p:custDataLst>
              <p:tags r:id="rId2"/>
            </p:custDataLst>
          </p:nvPr>
        </p:nvSpPr>
        <p:spPr>
          <a:xfrm>
            <a:off x="2014592" y="3600227"/>
            <a:ext cx="81628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阿里巴巴普惠体 R" panose="00020600040101010101" pitchFamily="18" charset="-122"/>
                <a:cs typeface="Arial" panose="020B0604020202020204" pitchFamily="34" charset="0"/>
              </a:rPr>
              <a:t>CODE CREATS EVERYTHING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rial" panose="020B0604020202020204" pitchFamily="34" charset="0"/>
              <a:ea typeface="阿里巴巴普惠体 R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59504"/>
            <a:ext cx="10515600" cy="923330"/>
          </a:xfrm>
        </p:spPr>
        <p:txBody>
          <a:bodyPr/>
          <a:lstStyle/>
          <a:p>
            <a:pPr algn="ctr"/>
            <a:r>
              <a:rPr lang="zh-CN" altLang="en-US" dirty="0"/>
              <a:t>黑框框程序设计大赛宣讲会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0.635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618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469" y="345177"/>
            <a:ext cx="10515600" cy="369332"/>
          </a:xfrm>
        </p:spPr>
        <p:txBody>
          <a:bodyPr/>
          <a:lstStyle/>
          <a:p>
            <a:r>
              <a:rPr lang="zh-CN" altLang="en-US" sz="2000" dirty="0"/>
              <a:t>学长分享</a:t>
            </a:r>
            <a:r>
              <a:rPr lang="en-US" altLang="zh-CN" sz="2000" dirty="0"/>
              <a:t>&amp;</a:t>
            </a:r>
            <a:r>
              <a:rPr lang="zh-CN" altLang="en-US" sz="2000" dirty="0"/>
              <a:t>提问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381162" y="752011"/>
            <a:ext cx="439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02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4104" y="1172228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1629" y="1937772"/>
            <a:ext cx="4294187" cy="428559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076700" y="1122541"/>
            <a:ext cx="7916422" cy="4026812"/>
            <a:chOff x="4063207" y="1122541"/>
            <a:chExt cx="7916422" cy="402681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2812" y="1122541"/>
              <a:ext cx="6596817" cy="3710710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4063207" y="1638300"/>
              <a:ext cx="7423671" cy="3511053"/>
              <a:chOff x="4063207" y="1638300"/>
              <a:chExt cx="7423671" cy="3511053"/>
            </a:xfrm>
          </p:grpSpPr>
          <p:sp>
            <p:nvSpPr>
              <p:cNvPr id="49" name="矩形: 剪去对角 48"/>
              <p:cNvSpPr/>
              <p:nvPr/>
            </p:nvSpPr>
            <p:spPr>
              <a:xfrm flipH="1">
                <a:off x="5956509" y="1638300"/>
                <a:ext cx="5530369" cy="2527299"/>
              </a:xfrm>
              <a:prstGeom prst="snip2DiagRect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阿里巴巴普惠体 R" panose="00020600040101010101" pitchFamily="18" charset="-122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 flipH="1">
                <a:off x="4063207" y="4114600"/>
                <a:ext cx="4490561" cy="1034753"/>
                <a:chOff x="4981495" y="5457155"/>
                <a:chExt cx="6282548" cy="1447678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H="1">
                  <a:off x="5688831" y="6904833"/>
                  <a:ext cx="5575212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65000">
                        <a:srgbClr val="00B0F0">
                          <a:alpha val="50000"/>
                        </a:srgbClr>
                      </a:gs>
                      <a:gs pos="0">
                        <a:schemeClr val="accent2"/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10800000" scaled="1"/>
                    <a:tileRect/>
                  </a:gradFill>
                  <a:headEnd type="oval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H="1" flipV="1">
                  <a:off x="4981495" y="5457155"/>
                  <a:ext cx="716604" cy="1446886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chemeClr val="accent2">
                          <a:alpha val="0"/>
                        </a:schemeClr>
                      </a:gs>
                      <a:gs pos="0">
                        <a:schemeClr val="accent2"/>
                      </a:gs>
                    </a:gsLst>
                    <a:lin ang="0" scaled="1"/>
                    <a:tileRect/>
                  </a:gra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6" name="矩形 45"/>
          <p:cNvSpPr/>
          <p:nvPr/>
        </p:nvSpPr>
        <p:spPr>
          <a:xfrm>
            <a:off x="647700" y="3746499"/>
            <a:ext cx="4338116" cy="2477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 flipH="1">
            <a:off x="606335" y="1843446"/>
            <a:ext cx="791884" cy="869908"/>
            <a:chOff x="3944892" y="1804000"/>
            <a:chExt cx="961254" cy="957308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1" name="直接连接符 70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2" name="组合 71"/>
          <p:cNvGrpSpPr/>
          <p:nvPr/>
        </p:nvGrpSpPr>
        <p:grpSpPr>
          <a:xfrm>
            <a:off x="4317573" y="1843446"/>
            <a:ext cx="791884" cy="869908"/>
            <a:chOff x="3944892" y="1804000"/>
            <a:chExt cx="961254" cy="957308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5" name="组合 74"/>
          <p:cNvGrpSpPr/>
          <p:nvPr/>
        </p:nvGrpSpPr>
        <p:grpSpPr>
          <a:xfrm flipV="1">
            <a:off x="4314322" y="5456203"/>
            <a:ext cx="791884" cy="869908"/>
            <a:chOff x="3944892" y="1804000"/>
            <a:chExt cx="961254" cy="957308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8" name="组合 77"/>
          <p:cNvGrpSpPr/>
          <p:nvPr/>
        </p:nvGrpSpPr>
        <p:grpSpPr>
          <a:xfrm flipH="1" flipV="1">
            <a:off x="573393" y="5456202"/>
            <a:ext cx="791884" cy="869908"/>
            <a:chOff x="3944892" y="1804000"/>
            <a:chExt cx="961254" cy="957308"/>
          </a:xfrm>
        </p:grpSpPr>
        <p:cxnSp>
          <p:nvCxnSpPr>
            <p:cNvPr id="79" name="直接连接符 78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53" name="文本框 52"/>
          <p:cNvSpPr txBox="1"/>
          <p:nvPr/>
        </p:nvSpPr>
        <p:spPr>
          <a:xfrm>
            <a:off x="6326521" y="1937305"/>
            <a:ext cx="4443655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altLang="zh-CN" sz="2800" b="1" dirty="0">
                <a:solidFill>
                  <a:srgbClr val="00B0F0"/>
                </a:solidFill>
                <a:ea typeface="思源黑体-粗体 Bold"/>
              </a:rPr>
              <a:t>2022</a:t>
            </a:r>
            <a:r>
              <a:rPr lang="zh-CN" altLang="en-US" sz="2800" b="1" dirty="0">
                <a:solidFill>
                  <a:srgbClr val="00B0F0"/>
                </a:solidFill>
                <a:ea typeface="思源黑体-粗体 Bold"/>
              </a:rPr>
              <a:t>级</a:t>
            </a:r>
            <a:r>
              <a:rPr lang="en-US" altLang="zh-CN" sz="2800" b="1" dirty="0">
                <a:solidFill>
                  <a:srgbClr val="00B0F0"/>
                </a:solidFill>
                <a:ea typeface="思源黑体-粗体 Bold"/>
                <a:sym typeface="+mn-ea"/>
              </a:rPr>
              <a:t>软件2班 杨璐玮</a:t>
            </a:r>
            <a:endParaRPr lang="en-US" altLang="zh-CN" sz="2800" b="1" dirty="0">
              <a:solidFill>
                <a:srgbClr val="00B0F0"/>
              </a:solidFill>
              <a:ea typeface="思源黑体-粗体 Bold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224412" y="2408090"/>
            <a:ext cx="4173492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spc="45" dirty="0">
                <a:solidFill>
                  <a:schemeClr val="bg1"/>
                </a:solidFill>
                <a:ea typeface="思源黑体 1" panose="020B0500000000000000" charset="-122"/>
                <a:sym typeface="+mn-ea"/>
              </a:rPr>
              <a:t>2023</a:t>
            </a:r>
            <a:r>
              <a:rPr lang="zh-CN" altLang="en-US" sz="2400" b="1" spc="45" dirty="0">
                <a:solidFill>
                  <a:schemeClr val="bg1"/>
                </a:solidFill>
                <a:ea typeface="思源黑体 1" panose="020B0500000000000000" charset="-122"/>
                <a:sym typeface="+mn-ea"/>
              </a:rPr>
              <a:t>年黑框框程序设计大赛</a:t>
            </a:r>
            <a:r>
              <a:rPr lang="zh-CN" altLang="en-US" sz="2400" b="1" spc="45" dirty="0">
                <a:solidFill>
                  <a:schemeClr val="bg1"/>
                </a:solidFill>
                <a:ea typeface="思源黑体 1" panose="020B0500000000000000" charset="-122"/>
                <a:sym typeface="+mn-ea"/>
              </a:rPr>
              <a:t>获奖者</a:t>
            </a:r>
            <a:endParaRPr lang="zh-CN" altLang="en-US" sz="2400" b="1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469" y="345177"/>
            <a:ext cx="10515600" cy="369332"/>
          </a:xfrm>
        </p:spPr>
        <p:txBody>
          <a:bodyPr/>
          <a:lstStyle/>
          <a:p>
            <a:r>
              <a:rPr lang="zh-CN" altLang="en-US" sz="2000" dirty="0"/>
              <a:t>学长分享</a:t>
            </a:r>
            <a:r>
              <a:rPr lang="en-US" altLang="zh-CN" sz="2000" dirty="0"/>
              <a:t>&amp;</a:t>
            </a:r>
            <a:r>
              <a:rPr lang="zh-CN" altLang="en-US" sz="2000" dirty="0"/>
              <a:t>提问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381162" y="752011"/>
            <a:ext cx="439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02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4104" y="1172228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359" y="1638052"/>
            <a:ext cx="4294187" cy="428559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076700" y="1122541"/>
            <a:ext cx="7916422" cy="4026812"/>
            <a:chOff x="4063207" y="1122541"/>
            <a:chExt cx="7916422" cy="402681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2812" y="1122541"/>
              <a:ext cx="6596817" cy="3710710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4063207" y="1638300"/>
              <a:ext cx="7423671" cy="3511053"/>
              <a:chOff x="4063207" y="1638300"/>
              <a:chExt cx="7423671" cy="3511053"/>
            </a:xfrm>
          </p:grpSpPr>
          <p:sp>
            <p:nvSpPr>
              <p:cNvPr id="49" name="矩形: 剪去对角 48"/>
              <p:cNvSpPr/>
              <p:nvPr/>
            </p:nvSpPr>
            <p:spPr>
              <a:xfrm flipH="1">
                <a:off x="5956509" y="1638300"/>
                <a:ext cx="5530369" cy="2527299"/>
              </a:xfrm>
              <a:prstGeom prst="snip2DiagRect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阿里巴巴普惠体 R" panose="00020600040101010101" pitchFamily="18" charset="-122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 flipH="1">
                <a:off x="4063207" y="4114600"/>
                <a:ext cx="4490561" cy="1034753"/>
                <a:chOff x="4981495" y="5457155"/>
                <a:chExt cx="6282548" cy="1447678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H="1">
                  <a:off x="5688831" y="6904833"/>
                  <a:ext cx="5575212" cy="0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65000">
                        <a:srgbClr val="00B0F0">
                          <a:alpha val="50000"/>
                        </a:srgbClr>
                      </a:gs>
                      <a:gs pos="0">
                        <a:schemeClr val="accent2"/>
                      </a:gs>
                      <a:gs pos="100000">
                        <a:schemeClr val="accent2">
                          <a:alpha val="50000"/>
                        </a:schemeClr>
                      </a:gs>
                    </a:gsLst>
                    <a:lin ang="10800000" scaled="1"/>
                    <a:tileRect/>
                  </a:gradFill>
                  <a:headEnd type="oval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H="1" flipV="1">
                  <a:off x="4981495" y="5457155"/>
                  <a:ext cx="716604" cy="1446886"/>
                </a:xfrm>
                <a:prstGeom prst="line">
                  <a:avLst/>
                </a:prstGeom>
                <a:ln w="25400">
                  <a:gradFill flip="none" rotWithShape="1">
                    <a:gsLst>
                      <a:gs pos="100000">
                        <a:schemeClr val="accent2">
                          <a:alpha val="0"/>
                        </a:schemeClr>
                      </a:gs>
                      <a:gs pos="0">
                        <a:schemeClr val="accent2"/>
                      </a:gs>
                    </a:gsLst>
                    <a:lin ang="0" scaled="1"/>
                    <a:tileRect/>
                  </a:gra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6" name="矩形 45"/>
          <p:cNvSpPr/>
          <p:nvPr/>
        </p:nvSpPr>
        <p:spPr>
          <a:xfrm>
            <a:off x="647700" y="3746499"/>
            <a:ext cx="4338116" cy="2477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 flipH="1">
            <a:off x="606335" y="1843446"/>
            <a:ext cx="791884" cy="869908"/>
            <a:chOff x="3944892" y="1804000"/>
            <a:chExt cx="961254" cy="957308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1" name="直接连接符 70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2" name="组合 71"/>
          <p:cNvGrpSpPr/>
          <p:nvPr/>
        </p:nvGrpSpPr>
        <p:grpSpPr>
          <a:xfrm>
            <a:off x="4317573" y="1843446"/>
            <a:ext cx="791884" cy="869908"/>
            <a:chOff x="3944892" y="1804000"/>
            <a:chExt cx="961254" cy="957308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5" name="组合 74"/>
          <p:cNvGrpSpPr/>
          <p:nvPr/>
        </p:nvGrpSpPr>
        <p:grpSpPr>
          <a:xfrm flipV="1">
            <a:off x="4314322" y="5456203"/>
            <a:ext cx="791884" cy="869908"/>
            <a:chOff x="3944892" y="1804000"/>
            <a:chExt cx="961254" cy="957308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78" name="组合 77"/>
          <p:cNvGrpSpPr/>
          <p:nvPr/>
        </p:nvGrpSpPr>
        <p:grpSpPr>
          <a:xfrm flipH="1" flipV="1">
            <a:off x="573393" y="5456202"/>
            <a:ext cx="791884" cy="869908"/>
            <a:chOff x="3944892" y="1804000"/>
            <a:chExt cx="961254" cy="957308"/>
          </a:xfrm>
        </p:grpSpPr>
        <p:cxnSp>
          <p:nvCxnSpPr>
            <p:cNvPr id="79" name="直接连接符 78"/>
            <p:cNvCxnSpPr/>
            <p:nvPr/>
          </p:nvCxnSpPr>
          <p:spPr>
            <a:xfrm>
              <a:off x="3944892" y="1804000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4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>
            <a:xfrm rot="5400000">
              <a:off x="4427492" y="2282654"/>
              <a:ext cx="957308" cy="0"/>
            </a:xfrm>
            <a:prstGeom prst="line">
              <a:avLst/>
            </a:prstGeom>
            <a:noFill/>
            <a:ln w="22225" cap="sq" cmpd="sng" algn="ctr">
              <a:gradFill flip="none" rotWithShape="1">
                <a:gsLst>
                  <a:gs pos="0">
                    <a:schemeClr val="accent2">
                      <a:alpha val="50000"/>
                    </a:schemeClr>
                  </a:gs>
                  <a:gs pos="55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53" name="文本框 52"/>
          <p:cNvSpPr txBox="1"/>
          <p:nvPr/>
        </p:nvSpPr>
        <p:spPr>
          <a:xfrm>
            <a:off x="6326505" y="1937385"/>
            <a:ext cx="5065395" cy="611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altLang="zh-CN" sz="2800" b="1" dirty="0">
                <a:solidFill>
                  <a:srgbClr val="00B0F0"/>
                </a:solidFill>
                <a:ea typeface="思源黑体-粗体 Bold"/>
              </a:rPr>
              <a:t>2022</a:t>
            </a:r>
            <a:r>
              <a:rPr lang="zh-CN" altLang="en-US" sz="2800" b="1" dirty="0">
                <a:solidFill>
                  <a:srgbClr val="00B0F0"/>
                </a:solidFill>
                <a:ea typeface="思源黑体-粗体 Bold"/>
              </a:rPr>
              <a:t>级软件</a:t>
            </a:r>
            <a:r>
              <a:rPr lang="en-US" altLang="zh-CN" sz="2800" b="1" dirty="0">
                <a:solidFill>
                  <a:srgbClr val="00B0F0"/>
                </a:solidFill>
                <a:ea typeface="思源黑体-粗体 Bold"/>
              </a:rPr>
              <a:t>2</a:t>
            </a:r>
            <a:r>
              <a:rPr lang="zh-CN" altLang="en-US" sz="2800" b="1" dirty="0">
                <a:solidFill>
                  <a:srgbClr val="00B0F0"/>
                </a:solidFill>
                <a:ea typeface="思源黑体-粗体 Bold"/>
              </a:rPr>
              <a:t>班</a:t>
            </a:r>
            <a:r>
              <a:rPr lang="zh-CN" altLang="en-US" sz="2800" b="1" dirty="0">
                <a:solidFill>
                  <a:srgbClr val="00B0F0"/>
                </a:solidFill>
                <a:ea typeface="思源黑体-粗体 Bold"/>
                <a:sym typeface="+mn-ea"/>
              </a:rPr>
              <a:t>李家柱</a:t>
            </a:r>
            <a:endParaRPr lang="zh-CN" altLang="en-US" sz="2800" b="1" dirty="0">
              <a:solidFill>
                <a:srgbClr val="00B0F0"/>
              </a:solidFill>
              <a:ea typeface="思源黑体-粗体 Bold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224412" y="2408090"/>
            <a:ext cx="4173492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spc="45" dirty="0">
                <a:solidFill>
                  <a:schemeClr val="bg1"/>
                </a:solidFill>
                <a:ea typeface="思源黑体 1" panose="020B0500000000000000" charset="-122"/>
                <a:sym typeface="+mn-ea"/>
              </a:rPr>
              <a:t>2023</a:t>
            </a:r>
            <a:r>
              <a:rPr lang="zh-CN" altLang="en-US" sz="2400" b="1" spc="45" dirty="0">
                <a:solidFill>
                  <a:schemeClr val="bg1"/>
                </a:solidFill>
                <a:ea typeface="思源黑体 1" panose="020B0500000000000000" charset="-122"/>
                <a:sym typeface="+mn-ea"/>
              </a:rPr>
              <a:t>年黑框框程序设计大赛</a:t>
            </a:r>
            <a:r>
              <a:rPr lang="zh-CN" altLang="en-US" sz="2400" b="1" spc="45" dirty="0">
                <a:solidFill>
                  <a:schemeClr val="bg1"/>
                </a:solidFill>
                <a:ea typeface="思源黑体 1" panose="020B0500000000000000" charset="-122"/>
                <a:sym typeface="+mn-ea"/>
              </a:rPr>
              <a:t>获奖者</a:t>
            </a:r>
            <a:endParaRPr lang="zh-CN" altLang="en-US" sz="2400" b="1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6537" y="7092871"/>
            <a:ext cx="3098926" cy="701731"/>
          </a:xfrm>
        </p:spPr>
        <p:txBody>
          <a:bodyPr/>
          <a:lstStyle/>
          <a:p>
            <a:pPr algn="ctr"/>
            <a:r>
              <a:rPr lang="zh-CN" altLang="en-US" dirty="0"/>
              <a:t>自由</a:t>
            </a:r>
            <a:r>
              <a:rPr lang="en-US" altLang="zh-CN" dirty="0"/>
              <a:t>Q&amp;A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39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 1"/>
          <p:cNvSpPr>
            <a:spLocks noGrp="1"/>
          </p:cNvSpPr>
          <p:nvPr>
            <p:ph type="title"/>
          </p:nvPr>
        </p:nvSpPr>
        <p:spPr>
          <a:xfrm>
            <a:off x="266700" y="236614"/>
            <a:ext cx="10515600" cy="369332"/>
          </a:xfrm>
        </p:spPr>
        <p:txBody>
          <a:bodyPr/>
          <a:lstStyle/>
          <a:p>
            <a:r>
              <a:rPr lang="zh-CN" altLang="en-US" sz="2000" dirty="0"/>
              <a:t>自由</a:t>
            </a:r>
            <a:r>
              <a:rPr lang="en-US" altLang="zh-CN" sz="2000" dirty="0"/>
              <a:t>Q&amp;A</a:t>
            </a:r>
            <a:endParaRPr lang="zh-CN" altLang="en-US" sz="2000" dirty="0"/>
          </a:p>
        </p:txBody>
      </p:sp>
      <p:sp>
        <p:nvSpPr>
          <p:cNvPr id="61" name="文本框 60"/>
          <p:cNvSpPr txBox="1"/>
          <p:nvPr/>
        </p:nvSpPr>
        <p:spPr>
          <a:xfrm>
            <a:off x="266700" y="643202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03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64982" y="999500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 rot="0">
            <a:off x="1574165" y="7171690"/>
            <a:ext cx="9043035" cy="5518150"/>
            <a:chOff x="1319589" y="-961469"/>
            <a:chExt cx="9043085" cy="8863860"/>
          </a:xfrm>
        </p:grpSpPr>
        <p:grpSp>
          <p:nvGrpSpPr>
            <p:cNvPr id="2" name="组合 1"/>
            <p:cNvGrpSpPr/>
            <p:nvPr/>
          </p:nvGrpSpPr>
          <p:grpSpPr>
            <a:xfrm>
              <a:off x="1319589" y="-150832"/>
              <a:ext cx="9043085" cy="8053223"/>
              <a:chOff x="1319589" y="-150832"/>
              <a:chExt cx="9043085" cy="8053223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433944" y="-22117"/>
                <a:ext cx="8853053" cy="7731327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2">
                    <a:alpha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pitchFamily="18" charset="-122"/>
                  <a:cs typeface="+mn-cs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9463341" y="-150832"/>
                <a:ext cx="899332" cy="977154"/>
                <a:chOff x="3866289" y="340181"/>
                <a:chExt cx="971869" cy="957308"/>
              </a:xfrm>
            </p:grpSpPr>
            <p:cxnSp>
              <p:nvCxnSpPr>
                <p:cNvPr id="56" name="直接连接符 55"/>
                <p:cNvCxnSpPr/>
                <p:nvPr/>
              </p:nvCxnSpPr>
              <p:spPr>
                <a:xfrm>
                  <a:off x="3866289" y="340182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7" name="直接连接符 56"/>
                <p:cNvCxnSpPr/>
                <p:nvPr/>
              </p:nvCxnSpPr>
              <p:spPr>
                <a:xfrm rot="5400000">
                  <a:off x="4359504" y="818835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7" name="组合 36"/>
              <p:cNvGrpSpPr/>
              <p:nvPr/>
            </p:nvGrpSpPr>
            <p:grpSpPr>
              <a:xfrm flipH="1">
                <a:off x="1319589" y="-150830"/>
                <a:ext cx="885860" cy="977151"/>
                <a:chOff x="3888749" y="312791"/>
                <a:chExt cx="957308" cy="957306"/>
              </a:xfrm>
            </p:grpSpPr>
            <p:cxnSp>
              <p:nvCxnSpPr>
                <p:cNvPr id="54" name="直接连接符 53"/>
                <p:cNvCxnSpPr/>
                <p:nvPr/>
              </p:nvCxnSpPr>
              <p:spPr>
                <a:xfrm>
                  <a:off x="3888749" y="312791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5" name="直接连接符 54"/>
                <p:cNvCxnSpPr/>
                <p:nvPr/>
              </p:nvCxnSpPr>
              <p:spPr>
                <a:xfrm rot="5400000">
                  <a:off x="4367404" y="791444"/>
                  <a:ext cx="957306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8" name="组合 37"/>
              <p:cNvGrpSpPr/>
              <p:nvPr/>
            </p:nvGrpSpPr>
            <p:grpSpPr>
              <a:xfrm flipV="1">
                <a:off x="9463341" y="6836991"/>
                <a:ext cx="899333" cy="977152"/>
                <a:chOff x="3845951" y="-284421"/>
                <a:chExt cx="971869" cy="957307"/>
              </a:xfrm>
            </p:grpSpPr>
            <p:cxnSp>
              <p:nvCxnSpPr>
                <p:cNvPr id="52" name="直接连接符 51"/>
                <p:cNvCxnSpPr/>
                <p:nvPr/>
              </p:nvCxnSpPr>
              <p:spPr>
                <a:xfrm>
                  <a:off x="3845951" y="-284420"/>
                  <a:ext cx="957309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3" name="直接连接符 52"/>
                <p:cNvCxnSpPr/>
                <p:nvPr/>
              </p:nvCxnSpPr>
              <p:spPr>
                <a:xfrm rot="5400000">
                  <a:off x="4339166" y="194233"/>
                  <a:ext cx="957307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9" name="组合 38"/>
              <p:cNvGrpSpPr/>
              <p:nvPr/>
            </p:nvGrpSpPr>
            <p:grpSpPr>
              <a:xfrm flipH="1" flipV="1">
                <a:off x="1358269" y="6925238"/>
                <a:ext cx="904238" cy="977153"/>
                <a:chOff x="3821373" y="-363897"/>
                <a:chExt cx="977170" cy="957308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3821373" y="-363896"/>
                  <a:ext cx="957309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1" name="直接连接符 50"/>
                <p:cNvCxnSpPr/>
                <p:nvPr/>
              </p:nvCxnSpPr>
              <p:spPr>
                <a:xfrm rot="5400000">
                  <a:off x="4319889" y="114757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43" name="文本框 42"/>
            <p:cNvSpPr txBox="1"/>
            <p:nvPr/>
          </p:nvSpPr>
          <p:spPr>
            <a:xfrm>
              <a:off x="2757575" y="-961469"/>
              <a:ext cx="6205785" cy="937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2024</a:t>
              </a:r>
              <a:r>
                <a:rPr kumimoji="0" lang="zh-CN" altLang="en-US" sz="32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黑框框程序设计大赛群</a:t>
              </a:r>
              <a:endParaRPr kumimoji="0" lang="zh-CN" altLang="en-US" sz="3200" b="1" i="0" u="none" strike="noStrike" kern="0" cap="none" spc="30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95470" y="8274050"/>
            <a:ext cx="3438525" cy="42957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1875 0.0361111 L 0.00786458 -0.89759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-4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171e-08 0.0296296 L 0.000885367 -0.94500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02" t="10729" r="11602" b="10729"/>
          <a:stretch>
            <a:fillRect/>
          </a:stretch>
        </p:blipFill>
        <p:spPr>
          <a:xfrm>
            <a:off x="-203199" y="-114300"/>
            <a:ext cx="12598399" cy="7086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76200" y="1737722"/>
            <a:ext cx="123444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500" b="1" dirty="0">
                <a:gradFill flip="none" rotWithShape="1">
                  <a:gsLst>
                    <a:gs pos="100000">
                      <a:schemeClr val="accent2">
                        <a:alpha val="0"/>
                      </a:schemeClr>
                    </a:gs>
                    <a:gs pos="31000">
                      <a:schemeClr val="accent2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PingFang SC" panose="020B0300000000000000" pitchFamily="34" charset="-128"/>
                <a:cs typeface="Segoe UI" panose="020B0502040204020203" pitchFamily="34" charset="0"/>
                <a:sym typeface="Candara" panose="020E0502030303020204" pitchFamily="34" charset="0"/>
              </a:rPr>
              <a:t>THANK YOU</a:t>
            </a:r>
            <a:endParaRPr lang="en-US" altLang="zh-CN" sz="11500" b="1" dirty="0"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31000">
                    <a:schemeClr val="accent2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PingFang SC" panose="020B0300000000000000" pitchFamily="34" charset="-128"/>
              <a:cs typeface="Segoe UI" panose="020B0502040204020203" pitchFamily="34" charset="0"/>
              <a:sym typeface="Candara" panose="020E0502030303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33450" y="4331242"/>
            <a:ext cx="1866900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673100" y="4522046"/>
            <a:ext cx="10845800" cy="1413677"/>
            <a:chOff x="673100" y="4851038"/>
            <a:chExt cx="10845800" cy="1413677"/>
          </a:xfrm>
        </p:grpSpPr>
        <p:grpSp>
          <p:nvGrpSpPr>
            <p:cNvPr id="12" name="组合 11"/>
            <p:cNvGrpSpPr/>
            <p:nvPr/>
          </p:nvGrpSpPr>
          <p:grpSpPr>
            <a:xfrm>
              <a:off x="673100" y="4851038"/>
              <a:ext cx="10845800" cy="1283574"/>
              <a:chOff x="1485900" y="4851038"/>
              <a:chExt cx="10845800" cy="1283574"/>
            </a:xfrm>
          </p:grpSpPr>
          <p:sp>
            <p:nvSpPr>
              <p:cNvPr id="20" name="任意多边形: 形状 19"/>
              <p:cNvSpPr/>
              <p:nvPr/>
            </p:nvSpPr>
            <p:spPr>
              <a:xfrm>
                <a:off x="1485900" y="4889495"/>
                <a:ext cx="10071100" cy="1245117"/>
              </a:xfrm>
              <a:custGeom>
                <a:avLst/>
                <a:gdLst>
                  <a:gd name="connsiteX0" fmla="*/ 0 w 10071100"/>
                  <a:gd name="connsiteY0" fmla="*/ 1143005 h 1245117"/>
                  <a:gd name="connsiteX1" fmla="*/ 1866900 w 10071100"/>
                  <a:gd name="connsiteY1" fmla="*/ 165105 h 1245117"/>
                  <a:gd name="connsiteX2" fmla="*/ 4648200 w 10071100"/>
                  <a:gd name="connsiteY2" fmla="*/ 1244605 h 1245117"/>
                  <a:gd name="connsiteX3" fmla="*/ 7200900 w 10071100"/>
                  <a:gd name="connsiteY3" fmla="*/ 5 h 1245117"/>
                  <a:gd name="connsiteX4" fmla="*/ 10071100 w 10071100"/>
                  <a:gd name="connsiteY4" fmla="*/ 1231905 h 124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1100" h="1245117">
                    <a:moveTo>
                      <a:pt x="0" y="1143005"/>
                    </a:moveTo>
                    <a:cubicBezTo>
                      <a:pt x="546100" y="645588"/>
                      <a:pt x="1092200" y="148172"/>
                      <a:pt x="1866900" y="165105"/>
                    </a:cubicBezTo>
                    <a:cubicBezTo>
                      <a:pt x="2641600" y="182038"/>
                      <a:pt x="3759200" y="1272122"/>
                      <a:pt x="4648200" y="1244605"/>
                    </a:cubicBezTo>
                    <a:cubicBezTo>
                      <a:pt x="5537200" y="1217088"/>
                      <a:pt x="6297083" y="2122"/>
                      <a:pt x="7200900" y="5"/>
                    </a:cubicBezTo>
                    <a:cubicBezTo>
                      <a:pt x="8104717" y="-2112"/>
                      <a:pt x="9087908" y="614896"/>
                      <a:pt x="10071100" y="1231905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阿里巴巴普惠体 R" panose="00020600040101010101" pitchFamily="18" charset="-122"/>
                  <a:cs typeface="+mn-cs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1511300" y="4851038"/>
                <a:ext cx="10820400" cy="1259835"/>
              </a:xfrm>
              <a:custGeom>
                <a:avLst/>
                <a:gdLst>
                  <a:gd name="connsiteX0" fmla="*/ 0 w 10820400"/>
                  <a:gd name="connsiteY0" fmla="*/ 736962 h 1259835"/>
                  <a:gd name="connsiteX1" fmla="*/ 2171700 w 10820400"/>
                  <a:gd name="connsiteY1" fmla="*/ 1232262 h 1259835"/>
                  <a:gd name="connsiteX2" fmla="*/ 4660900 w 10820400"/>
                  <a:gd name="connsiteY2" fmla="*/ 362 h 1259835"/>
                  <a:gd name="connsiteX3" fmla="*/ 8674100 w 10820400"/>
                  <a:gd name="connsiteY3" fmla="*/ 1092562 h 1259835"/>
                  <a:gd name="connsiteX4" fmla="*/ 10820400 w 10820400"/>
                  <a:gd name="connsiteY4" fmla="*/ 63862 h 125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0400" h="1259835">
                    <a:moveTo>
                      <a:pt x="0" y="736962"/>
                    </a:moveTo>
                    <a:cubicBezTo>
                      <a:pt x="697441" y="1045995"/>
                      <a:pt x="1394883" y="1355029"/>
                      <a:pt x="2171700" y="1232262"/>
                    </a:cubicBezTo>
                    <a:cubicBezTo>
                      <a:pt x="2948517" y="1109495"/>
                      <a:pt x="3577167" y="23645"/>
                      <a:pt x="4660900" y="362"/>
                    </a:cubicBezTo>
                    <a:cubicBezTo>
                      <a:pt x="5744633" y="-22921"/>
                      <a:pt x="7647517" y="1081979"/>
                      <a:pt x="8674100" y="1092562"/>
                    </a:cubicBezTo>
                    <a:cubicBezTo>
                      <a:pt x="9700683" y="1103145"/>
                      <a:pt x="10260541" y="583503"/>
                      <a:pt x="10820400" y="63862"/>
                    </a:cubicBezTo>
                  </a:path>
                </a:pathLst>
              </a:cu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阿里巴巴普惠体 R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1650656" y="5110138"/>
              <a:ext cx="218463" cy="218463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12692" y="5765469"/>
              <a:ext cx="120739" cy="12073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425856" y="4995839"/>
              <a:ext cx="126999" cy="12699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576726" y="5726942"/>
              <a:ext cx="195924" cy="1959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140616" y="5957031"/>
              <a:ext cx="307684" cy="30768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0922807" y="5308914"/>
              <a:ext cx="138651" cy="138651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阿里巴巴普惠体 R" panose="00020600040101010101" pitchFamily="18" charset="-122"/>
                <a:cs typeface="+mn-cs"/>
              </a:endParaRPr>
            </a:p>
          </p:txBody>
        </p:sp>
      </p:grpSp>
      <p:pic>
        <p:nvPicPr>
          <p:cNvPr id="28" name="PA_图片 48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24234" y="1971675"/>
            <a:ext cx="2610141" cy="430249"/>
          </a:xfrm>
          <a:prstGeom prst="rect">
            <a:avLst/>
          </a:prstGeom>
        </p:spPr>
      </p:pic>
      <p:pic>
        <p:nvPicPr>
          <p:cNvPr id="29" name="PA_图片 48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939645" y="2998751"/>
            <a:ext cx="2074188" cy="43024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8700" y="1391352"/>
            <a:ext cx="2012950" cy="506596"/>
          </a:xfrm>
        </p:spPr>
        <p:txBody>
          <a:bodyPr/>
          <a:lstStyle/>
          <a:p>
            <a:pPr algn="ctr"/>
            <a:r>
              <a:rPr lang="zh-CN" altLang="en-US" sz="2800" dirty="0"/>
              <a:t>比赛介绍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225593" y="1182985"/>
            <a:ext cx="788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01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3371806" y="2327914"/>
            <a:ext cx="3308393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spc="60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algn="ctr"/>
            <a:r>
              <a:rPr lang="zh-CN" altLang="en-US" sz="2800" dirty="0"/>
              <a:t>学长分享</a:t>
            </a:r>
            <a:r>
              <a:rPr lang="en-US" altLang="zh-CN" sz="2800" dirty="0"/>
              <a:t>&amp;</a:t>
            </a:r>
            <a:r>
              <a:rPr lang="zh-CN" altLang="en-US" sz="2800" dirty="0"/>
              <a:t>提问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243397" y="2106315"/>
            <a:ext cx="899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02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366953" y="3188934"/>
            <a:ext cx="2355936" cy="480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spc="60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algn="ctr"/>
            <a:r>
              <a:rPr lang="zh-CN" altLang="en-US" sz="2800" dirty="0"/>
              <a:t>自由</a:t>
            </a:r>
            <a:r>
              <a:rPr lang="en-US" altLang="zh-CN" sz="2800" dirty="0"/>
              <a:t>Q&amp;A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3305175" y="2967335"/>
            <a:ext cx="899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03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PA_矩形 12"/>
          <p:cNvSpPr/>
          <p:nvPr>
            <p:custDataLst>
              <p:tags r:id="rId1"/>
            </p:custDataLst>
          </p:nvPr>
        </p:nvSpPr>
        <p:spPr>
          <a:xfrm rot="5400000">
            <a:off x="11404457" y="2804213"/>
            <a:ext cx="3683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4400" b="1" dirty="0">
                <a:gradFill>
                  <a:gsLst>
                    <a:gs pos="3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CONTENTS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阿里巴巴普惠体 R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PA_矩形 12"/>
          <p:cNvSpPr/>
          <p:nvPr>
            <p:custDataLst>
              <p:tags r:id="rId2"/>
            </p:custDataLst>
          </p:nvPr>
        </p:nvSpPr>
        <p:spPr>
          <a:xfrm>
            <a:off x="3025494" y="1462120"/>
            <a:ext cx="61410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6600" b="1" dirty="0">
                <a:gradFill>
                  <a:gsLst>
                    <a:gs pos="3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阿里巴巴普惠体 R" panose="00020600040101010101" pitchFamily="18" charset="-122"/>
                <a:cs typeface="Arial" panose="020B0604020202020204" pitchFamily="34" charset="0"/>
                <a:sym typeface="+mn-lt"/>
              </a:rPr>
              <a:t>Black Terminal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gradFill>
                <a:gsLst>
                  <a:gs pos="38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阿里巴巴普惠体 R" panose="00020600040101010101" pitchFamily="18" charset="-122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11914 -1.48148E-6 C 0.17253 -1.48148E-6 0.23841 -0.05602 0.23841 -0.10139 L 0.23841 -0.2027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-10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-0.21146 0.0002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9" grpId="0"/>
      <p:bldP spid="9" grpId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1264" y="7245272"/>
            <a:ext cx="2749471" cy="701731"/>
          </a:xfrm>
        </p:spPr>
        <p:txBody>
          <a:bodyPr/>
          <a:lstStyle/>
          <a:p>
            <a:pPr algn="ctr"/>
            <a:r>
              <a:rPr lang="zh-CN" altLang="en-US" dirty="0"/>
              <a:t>比赛介绍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5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730" t="1289" r="-730" b="-1289"/>
          <a:stretch>
            <a:fillRect/>
          </a:stretch>
        </p:blipFill>
        <p:spPr>
          <a:xfrm>
            <a:off x="1083945" y="7195185"/>
            <a:ext cx="10172700" cy="5467350"/>
          </a:xfrm>
          <a:prstGeom prst="rect">
            <a:avLst/>
          </a:prstGeom>
        </p:spPr>
      </p:pic>
      <p:sp>
        <p:nvSpPr>
          <p:cNvPr id="60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66700" y="236614"/>
            <a:ext cx="10515600" cy="369332"/>
          </a:xfrm>
        </p:spPr>
        <p:txBody>
          <a:bodyPr/>
          <a:p>
            <a:r>
              <a:rPr lang="zh-CN" altLang="en-US" sz="2000" dirty="0"/>
              <a:t>比赛介绍</a:t>
            </a:r>
            <a:endParaRPr lang="zh-CN" altLang="en-US" sz="2000" dirty="0"/>
          </a:p>
        </p:txBody>
      </p:sp>
      <p:sp>
        <p:nvSpPr>
          <p:cNvPr id="61" name="文本框 60"/>
          <p:cNvSpPr txBox="1"/>
          <p:nvPr>
            <p:custDataLst>
              <p:tags r:id="rId5"/>
            </p:custDataLst>
          </p:nvPr>
        </p:nvSpPr>
        <p:spPr>
          <a:xfrm>
            <a:off x="266700" y="643202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01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62" name="直接连接符 61"/>
          <p:cNvCxnSpPr/>
          <p:nvPr>
            <p:custDataLst>
              <p:tags r:id="rId6"/>
            </p:custDataLst>
          </p:nvPr>
        </p:nvCxnSpPr>
        <p:spPr>
          <a:xfrm>
            <a:off x="385764" y="10046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31975" y="11044555"/>
            <a:ext cx="1131570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4855" y="11080115"/>
            <a:ext cx="765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spc="45" dirty="0">
                <a:solidFill>
                  <a:srgbClr val="FF0000"/>
                </a:solidFill>
                <a:ea typeface="思源黑体 1" panose="020B0500000000000000" charset="-122"/>
              </a:rPr>
              <a:t>5.26</a:t>
            </a:r>
            <a:endParaRPr lang="zh-CN" altLang="en-US" sz="2400" b="1" spc="45" dirty="0">
              <a:solidFill>
                <a:srgbClr val="FF0000"/>
              </a:solidFill>
              <a:ea typeface="思源黑体 1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562 0.0455555 L -0.0132292 -0.94157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-4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0521 0.168056 L -0.0207292 -0.950833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-5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477 0.212407 L -0.021302 -0.949262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-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 1"/>
          <p:cNvSpPr>
            <a:spLocks noGrp="1"/>
          </p:cNvSpPr>
          <p:nvPr>
            <p:ph type="title"/>
          </p:nvPr>
        </p:nvSpPr>
        <p:spPr>
          <a:xfrm>
            <a:off x="266700" y="236614"/>
            <a:ext cx="10515600" cy="369332"/>
          </a:xfrm>
        </p:spPr>
        <p:txBody>
          <a:bodyPr/>
          <a:lstStyle/>
          <a:p>
            <a:r>
              <a:rPr lang="zh-CN" altLang="en-US" sz="2000" dirty="0"/>
              <a:t>比赛介绍</a:t>
            </a:r>
            <a:endParaRPr lang="zh-CN" altLang="en-US" sz="2000" dirty="0"/>
          </a:p>
        </p:txBody>
      </p:sp>
      <p:sp>
        <p:nvSpPr>
          <p:cNvPr id="61" name="文本框 60"/>
          <p:cNvSpPr txBox="1"/>
          <p:nvPr/>
        </p:nvSpPr>
        <p:spPr>
          <a:xfrm>
            <a:off x="266700" y="643202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01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85764" y="10046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127533" y="7011911"/>
            <a:ext cx="10591414" cy="5887904"/>
            <a:chOff x="938098" y="506690"/>
            <a:chExt cx="10591414" cy="5887904"/>
          </a:xfrm>
        </p:grpSpPr>
        <p:sp>
          <p:nvSpPr>
            <p:cNvPr id="18" name="文本框 17"/>
            <p:cNvSpPr txBox="1"/>
            <p:nvPr/>
          </p:nvSpPr>
          <p:spPr>
            <a:xfrm>
              <a:off x="4832038" y="506690"/>
              <a:ext cx="25505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初赛</a:t>
              </a:r>
              <a:endParaRPr kumimoji="0" lang="zh-CN" altLang="en-US" sz="40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  <p:sp>
          <p:nvSpPr>
            <p:cNvPr id="34" name="箭头: 右 33"/>
            <p:cNvSpPr/>
            <p:nvPr/>
          </p:nvSpPr>
          <p:spPr>
            <a:xfrm rot="5400000">
              <a:off x="5691776" y="5538468"/>
              <a:ext cx="961017" cy="751236"/>
            </a:xfrm>
            <a:prstGeom prst="rightArrow">
              <a:avLst/>
            </a:prstGeom>
            <a:gradFill flip="none" rotWithShape="1">
              <a:gsLst>
                <a:gs pos="1100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pitchFamily="18" charset="-122"/>
                <a:cs typeface="+mn-cs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938098" y="1164253"/>
              <a:ext cx="10591414" cy="4301324"/>
              <a:chOff x="938098" y="1164253"/>
              <a:chExt cx="10591414" cy="430132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082062" y="1301551"/>
                <a:ext cx="10303487" cy="4020987"/>
              </a:xfrm>
              <a:prstGeom prst="rect">
                <a:avLst/>
              </a:prstGeom>
              <a:noFill/>
              <a:ln w="28575" cap="flat" cmpd="sng" algn="ctr">
                <a:solidFill>
                  <a:sysClr val="window" lastClr="FFFFFF">
                    <a:alpha val="8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pitchFamily="18" charset="-122"/>
                  <a:cs typeface="+mn-cs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10640002" y="1164254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4000">
                        <a:sysClr val="window" lastClr="FFFFFF">
                          <a:alpha val="0"/>
                        </a:sys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32" name="直接连接符 31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5000">
                        <a:sysClr val="window" lastClr="FFFFFF">
                          <a:alpha val="0"/>
                        </a:sys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2" name="组合 11"/>
              <p:cNvGrpSpPr/>
              <p:nvPr/>
            </p:nvGrpSpPr>
            <p:grpSpPr>
              <a:xfrm flipH="1">
                <a:off x="938098" y="1164253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29" name="直接连接符 28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3000">
                        <a:sysClr val="window" lastClr="FFFFFF">
                          <a:alpha val="0"/>
                        </a:sys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30" name="直接连接符 29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4000">
                        <a:sysClr val="window" lastClr="FFFFFF">
                          <a:alpha val="0"/>
                        </a:sys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3" name="组合 12"/>
              <p:cNvGrpSpPr/>
              <p:nvPr/>
            </p:nvGrpSpPr>
            <p:grpSpPr>
              <a:xfrm flipV="1">
                <a:off x="10597312" y="4488424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27" name="直接连接符 26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4000">
                        <a:sysClr val="window" lastClr="FFFFFF">
                          <a:alpha val="0"/>
                        </a:sys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28" name="直接连接符 27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3000">
                        <a:sysClr val="window" lastClr="FFFFFF">
                          <a:alpha val="0"/>
                        </a:sys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4" name="组合 13"/>
              <p:cNvGrpSpPr/>
              <p:nvPr/>
            </p:nvGrpSpPr>
            <p:grpSpPr>
              <a:xfrm flipH="1" flipV="1">
                <a:off x="953061" y="4482681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5000">
                        <a:sysClr val="window" lastClr="FFFFFF">
                          <a:alpha val="0"/>
                        </a:sys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26" name="直接连接符 25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4000">
                        <a:sysClr val="window" lastClr="FFFFFF">
                          <a:alpha val="0"/>
                        </a:sys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" name="TextBox 16"/>
              <p:cNvSpPr txBox="1"/>
              <p:nvPr/>
            </p:nvSpPr>
            <p:spPr>
              <a:xfrm>
                <a:off x="1333334" y="1418941"/>
                <a:ext cx="9916138" cy="38164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:r>
                  <a:rPr lang="zh-CN" altLang="en-US" sz="2000" u="none" spc="45" dirty="0">
                    <a:solidFill>
                      <a:srgbClr val="545454"/>
                    </a:solidFill>
                    <a:ea typeface="思源黑体 1" panose="020B0500000000000000" charset="-122"/>
                  </a:rPr>
                  <a:t>        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黑框框是专为软件学院全体大一学生举办的程序设计比赛。比赛旨在</a:t>
                </a:r>
                <a:r>
                  <a:rPr lang="zh-CN" altLang="en-US" sz="2800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为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同学们创造机会展现各自的编程基础能力、创新能力、想法实践能力以及团队合作能力，同时也为同学们提供了一个项目开发的实践平台。以下为比赛要点：</a:t>
                </a:r>
                <a:endParaRPr lang="en-US" altLang="zh-CN" sz="2800" u="none" spc="45" dirty="0">
                  <a:solidFill>
                    <a:schemeClr val="bg1"/>
                  </a:solidFill>
                  <a:ea typeface="思源黑体 1" panose="020B0500000000000000" charset="-122"/>
                </a:endParaRPr>
              </a:p>
              <a:p>
                <a:pPr marL="0" lvl="0" indent="0" algn="l">
                  <a:spcBef>
                    <a:spcPct val="0"/>
                  </a:spcBef>
                </a:pP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       </a:t>
                </a:r>
                <a:r>
                  <a:rPr lang="en-US" altLang="zh-CN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1. 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 本次比赛编程语言限定为</a:t>
                </a:r>
                <a:r>
                  <a:rPr lang="en-US" altLang="zh-CN" sz="3600" b="1" u="none" spc="45" dirty="0">
                    <a:solidFill>
                      <a:schemeClr val="accent2"/>
                    </a:solidFill>
                    <a:ea typeface="思源黑体 1" panose="020B0500000000000000" charset="-122"/>
                  </a:rPr>
                  <a:t>C++</a:t>
                </a:r>
                <a:r>
                  <a:rPr lang="zh-CN" altLang="en-US" sz="2800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。</a:t>
                </a:r>
                <a:endParaRPr lang="en-US" altLang="zh-CN" sz="2800" spc="45" dirty="0">
                  <a:solidFill>
                    <a:schemeClr val="bg1"/>
                  </a:solidFill>
                  <a:ea typeface="思源黑体 1" panose="020B0500000000000000" charset="-122"/>
                </a:endParaRPr>
              </a:p>
              <a:p>
                <a:pPr marL="0" lvl="0" indent="0" algn="l">
                  <a:spcBef>
                    <a:spcPct val="0"/>
                  </a:spcBef>
                </a:pP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       </a:t>
                </a:r>
                <a:r>
                  <a:rPr lang="en-US" altLang="zh-CN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2. 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允许以</a:t>
                </a:r>
                <a:r>
                  <a:rPr lang="zh-CN" altLang="en-US" sz="3600" u="none" spc="45" dirty="0">
                    <a:solidFill>
                      <a:schemeClr val="accent2"/>
                    </a:solidFill>
                    <a:ea typeface="思源黑体 1" panose="020B0500000000000000" charset="-122"/>
                  </a:rPr>
                  <a:t>个人或者二人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队伍的形式参赛。</a:t>
                </a:r>
                <a:endParaRPr lang="en-US" altLang="zh-CN" sz="2800" u="none" spc="45" dirty="0">
                  <a:solidFill>
                    <a:schemeClr val="bg1"/>
                  </a:solidFill>
                  <a:ea typeface="思源黑体 1" panose="020B0500000000000000" charset="-122"/>
                </a:endParaRPr>
              </a:p>
              <a:p>
                <a:pPr marL="0" lvl="0" indent="0" algn="l">
                  <a:spcBef>
                    <a:spcPct val="0"/>
                  </a:spcBef>
                </a:pP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       </a:t>
                </a:r>
                <a:r>
                  <a:rPr lang="en-US" altLang="zh-CN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3. 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初赛时间为</a:t>
                </a:r>
                <a:r>
                  <a:rPr lang="zh-CN" altLang="en-US" sz="3600" u="none" spc="45" dirty="0">
                    <a:solidFill>
                      <a:schemeClr val="accent2"/>
                    </a:solidFill>
                    <a:ea typeface="思源黑体 1" panose="020B0500000000000000" charset="-122"/>
                  </a:rPr>
                  <a:t>一个月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，选手需在此期间自主设计软件程序，并在初赛截止日期前提交作品到指定邮箱即可。</a:t>
                </a:r>
                <a:endParaRPr lang="en-US" altLang="zh-CN" sz="2800" u="none" spc="45" dirty="0">
                  <a:solidFill>
                    <a:schemeClr val="bg1"/>
                  </a:solidFill>
                  <a:ea typeface="思源黑体 1" panose="020B0500000000000000" charset="-122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2.91667E-6 -0.878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90997" y="1008560"/>
            <a:ext cx="10591414" cy="5887904"/>
            <a:chOff x="938098" y="506690"/>
            <a:chExt cx="10591414" cy="5887904"/>
          </a:xfrm>
        </p:grpSpPr>
        <p:sp>
          <p:nvSpPr>
            <p:cNvPr id="6" name="文本框 5"/>
            <p:cNvSpPr txBox="1"/>
            <p:nvPr/>
          </p:nvSpPr>
          <p:spPr>
            <a:xfrm>
              <a:off x="4832038" y="506690"/>
              <a:ext cx="25505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1" i="0" u="none" strike="noStrike" kern="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初赛</a:t>
              </a:r>
              <a:endParaRPr kumimoji="0" lang="zh-CN" altLang="en-US" sz="4000" b="1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  <p:sp>
          <p:nvSpPr>
            <p:cNvPr id="7" name="箭头: 右 6"/>
            <p:cNvSpPr/>
            <p:nvPr/>
          </p:nvSpPr>
          <p:spPr>
            <a:xfrm rot="5400000">
              <a:off x="5691776" y="5538468"/>
              <a:ext cx="961017" cy="751236"/>
            </a:xfrm>
            <a:prstGeom prst="rightArrow">
              <a:avLst/>
            </a:prstGeom>
            <a:gradFill flip="none" rotWithShape="1">
              <a:gsLst>
                <a:gs pos="11000">
                  <a:schemeClr val="accent2">
                    <a:alpha val="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阿里巴巴普惠体 R" panose="00020600040101010101" pitchFamily="18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38098" y="1164253"/>
              <a:ext cx="10591414" cy="4301324"/>
              <a:chOff x="938098" y="1164253"/>
              <a:chExt cx="10591414" cy="4301324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082062" y="1301551"/>
                <a:ext cx="10303487" cy="4020987"/>
              </a:xfrm>
              <a:prstGeom prst="rect">
                <a:avLst/>
              </a:prstGeom>
              <a:noFill/>
              <a:ln w="28575" cap="flat" cmpd="sng" algn="ctr">
                <a:solidFill>
                  <a:sysClr val="window" lastClr="FFFFFF">
                    <a:alpha val="8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pitchFamily="18" charset="-122"/>
                  <a:cs typeface="+mn-cs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0640002" y="1164254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4000">
                        <a:sysClr val="window" lastClr="FFFFFF">
                          <a:alpha val="0"/>
                        </a:sys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66" name="直接连接符 65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5000">
                        <a:sysClr val="window" lastClr="FFFFFF">
                          <a:alpha val="0"/>
                        </a:sys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6" name="组合 15"/>
              <p:cNvGrpSpPr/>
              <p:nvPr/>
            </p:nvGrpSpPr>
            <p:grpSpPr>
              <a:xfrm flipH="1">
                <a:off x="938098" y="1164253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3000">
                        <a:sysClr val="window" lastClr="FFFFFF">
                          <a:alpha val="0"/>
                        </a:sys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64" name="直接连接符 63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4000">
                        <a:sysClr val="window" lastClr="FFFFFF">
                          <a:alpha val="0"/>
                        </a:sys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7" name="组合 16"/>
              <p:cNvGrpSpPr/>
              <p:nvPr/>
            </p:nvGrpSpPr>
            <p:grpSpPr>
              <a:xfrm flipV="1">
                <a:off x="10597312" y="4488424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58" name="直接连接符 57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4000">
                        <a:sysClr val="window" lastClr="FFFFFF">
                          <a:alpha val="0"/>
                        </a:sys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9" name="直接连接符 58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3000">
                        <a:sysClr val="window" lastClr="FFFFFF">
                          <a:alpha val="0"/>
                        </a:sys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3" name="组合 32"/>
              <p:cNvGrpSpPr/>
              <p:nvPr/>
            </p:nvGrpSpPr>
            <p:grpSpPr>
              <a:xfrm flipH="1" flipV="1">
                <a:off x="953061" y="4482681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41" name="直接连接符 40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5000">
                        <a:sysClr val="window" lastClr="FFFFFF">
                          <a:alpha val="0"/>
                        </a:sys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42" name="直接连接符 41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ysClr val="window" lastClr="FFFFFF">
                          <a:alpha val="50000"/>
                        </a:sysClr>
                      </a:gs>
                      <a:gs pos="54000">
                        <a:sysClr val="window" lastClr="FFFFFF">
                          <a:alpha val="0"/>
                        </a:sys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40" name="TextBox 16"/>
              <p:cNvSpPr txBox="1"/>
              <p:nvPr/>
            </p:nvSpPr>
            <p:spPr>
              <a:xfrm>
                <a:off x="1333334" y="1418941"/>
                <a:ext cx="9916138" cy="38164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:r>
                  <a:rPr lang="zh-CN" altLang="en-US" sz="2000" u="none" spc="45" dirty="0">
                    <a:solidFill>
                      <a:srgbClr val="545454"/>
                    </a:solidFill>
                    <a:ea typeface="思源黑体 1" panose="020B0500000000000000" charset="-122"/>
                  </a:rPr>
                  <a:t>        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黑框框是专为软件学院全体大一学生举办的程序设计比赛。比赛旨在</a:t>
                </a:r>
                <a:r>
                  <a:rPr lang="zh-CN" altLang="en-US" sz="2800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为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同学们创造机会展现各自的编程基础能力、创新能力、想法实践能力以及团队合作能力，同时也为同学们提供了一个项目开发的实践平台。以下为比赛要点：</a:t>
                </a:r>
                <a:endParaRPr lang="en-US" altLang="zh-CN" sz="2800" u="none" spc="45" dirty="0">
                  <a:solidFill>
                    <a:schemeClr val="bg1"/>
                  </a:solidFill>
                  <a:ea typeface="思源黑体 1" panose="020B0500000000000000" charset="-122"/>
                </a:endParaRPr>
              </a:p>
              <a:p>
                <a:pPr marL="0" lvl="0" indent="0" algn="l">
                  <a:spcBef>
                    <a:spcPct val="0"/>
                  </a:spcBef>
                </a:pP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       </a:t>
                </a:r>
                <a:r>
                  <a:rPr lang="en-US" altLang="zh-CN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1. 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 本次比赛编程语言限定为</a:t>
                </a:r>
                <a:r>
                  <a:rPr lang="en-US" altLang="zh-CN" sz="3600" b="1" u="none" spc="45" dirty="0">
                    <a:solidFill>
                      <a:schemeClr val="accent2"/>
                    </a:solidFill>
                    <a:ea typeface="思源黑体 1" panose="020B0500000000000000" charset="-122"/>
                  </a:rPr>
                  <a:t>C++</a:t>
                </a:r>
                <a:r>
                  <a:rPr lang="zh-CN" altLang="en-US" sz="2800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。</a:t>
                </a:r>
                <a:endParaRPr lang="en-US" altLang="zh-CN" sz="2800" spc="45" dirty="0">
                  <a:solidFill>
                    <a:schemeClr val="bg1"/>
                  </a:solidFill>
                  <a:ea typeface="思源黑体 1" panose="020B0500000000000000" charset="-122"/>
                </a:endParaRPr>
              </a:p>
              <a:p>
                <a:pPr marL="0" lvl="0" indent="0" algn="l">
                  <a:spcBef>
                    <a:spcPct val="0"/>
                  </a:spcBef>
                </a:pP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       </a:t>
                </a:r>
                <a:r>
                  <a:rPr lang="en-US" altLang="zh-CN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2. 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允许以</a:t>
                </a:r>
                <a:r>
                  <a:rPr lang="zh-CN" altLang="en-US" sz="3600" u="none" spc="45" dirty="0">
                    <a:solidFill>
                      <a:schemeClr val="accent2"/>
                    </a:solidFill>
                    <a:ea typeface="思源黑体 1" panose="020B0500000000000000" charset="-122"/>
                  </a:rPr>
                  <a:t>个人或者二人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队伍的形式参赛。</a:t>
                </a:r>
                <a:endParaRPr lang="en-US" altLang="zh-CN" sz="2800" u="none" spc="45" dirty="0">
                  <a:solidFill>
                    <a:schemeClr val="bg1"/>
                  </a:solidFill>
                  <a:ea typeface="思源黑体 1" panose="020B0500000000000000" charset="-122"/>
                </a:endParaRPr>
              </a:p>
              <a:p>
                <a:pPr marL="0" lvl="0" indent="0" algn="l">
                  <a:spcBef>
                    <a:spcPct val="0"/>
                  </a:spcBef>
                </a:pP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       </a:t>
                </a:r>
                <a:r>
                  <a:rPr lang="en-US" altLang="zh-CN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3. 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初赛时间为</a:t>
                </a:r>
                <a:r>
                  <a:rPr lang="zh-CN" altLang="en-US" sz="3600" u="none" spc="45" dirty="0">
                    <a:solidFill>
                      <a:schemeClr val="accent2"/>
                    </a:solidFill>
                    <a:ea typeface="思源黑体 1" panose="020B0500000000000000" charset="-122"/>
                  </a:rPr>
                  <a:t>一个月</a:t>
                </a:r>
                <a:r>
                  <a:rPr lang="zh-CN" altLang="en-US" sz="2800" u="none" spc="45" dirty="0">
                    <a:solidFill>
                      <a:schemeClr val="bg1"/>
                    </a:solidFill>
                    <a:ea typeface="思源黑体 1" panose="020B0500000000000000" charset="-122"/>
                  </a:rPr>
                  <a:t>，选手需在此期间自主设计软件程序，并在初赛截止日期前提交作品到指定邮箱即可。</a:t>
                </a:r>
                <a:endParaRPr lang="en-US" altLang="zh-CN" sz="2800" u="none" spc="45" dirty="0">
                  <a:solidFill>
                    <a:schemeClr val="bg1"/>
                  </a:solidFill>
                  <a:ea typeface="思源黑体 1" panose="020B0500000000000000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607192" y="6621386"/>
            <a:ext cx="9185709" cy="3273023"/>
            <a:chOff x="1258697" y="431939"/>
            <a:chExt cx="9185709" cy="5257615"/>
          </a:xfrm>
        </p:grpSpPr>
        <p:grpSp>
          <p:nvGrpSpPr>
            <p:cNvPr id="2" name="组合 1"/>
            <p:cNvGrpSpPr/>
            <p:nvPr/>
          </p:nvGrpSpPr>
          <p:grpSpPr>
            <a:xfrm>
              <a:off x="1258697" y="1343332"/>
              <a:ext cx="9185709" cy="4346222"/>
              <a:chOff x="1258697" y="1343332"/>
              <a:chExt cx="9185709" cy="4346222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433944" y="1521441"/>
                <a:ext cx="8853053" cy="3990005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2">
                    <a:alpha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pitchFamily="18" charset="-122"/>
                  <a:cs typeface="+mn-cs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9536081" y="1343332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56" name="直接连接符 55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7" name="直接连接符 56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7" name="组合 36"/>
              <p:cNvGrpSpPr/>
              <p:nvPr/>
            </p:nvGrpSpPr>
            <p:grpSpPr>
              <a:xfrm flipH="1">
                <a:off x="1263992" y="1371292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54" name="直接连接符 53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5" name="直接连接符 54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8" name="组合 37"/>
              <p:cNvGrpSpPr/>
              <p:nvPr/>
            </p:nvGrpSpPr>
            <p:grpSpPr>
              <a:xfrm flipV="1">
                <a:off x="9554896" y="4705276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52" name="直接连接符 51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3" name="直接连接符 52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9" name="组合 38"/>
              <p:cNvGrpSpPr/>
              <p:nvPr/>
            </p:nvGrpSpPr>
            <p:grpSpPr>
              <a:xfrm flipH="1" flipV="1">
                <a:off x="1258697" y="4712401"/>
                <a:ext cx="889510" cy="977153"/>
                <a:chOff x="3944892" y="1804000"/>
                <a:chExt cx="961254" cy="957308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3944892" y="1804000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1" name="直接连接符 50"/>
                <p:cNvCxnSpPr/>
                <p:nvPr/>
              </p:nvCxnSpPr>
              <p:spPr>
                <a:xfrm rot="5400000">
                  <a:off x="4427492" y="2282654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44" name="文本框 43"/>
              <p:cNvSpPr txBox="1"/>
              <p:nvPr/>
            </p:nvSpPr>
            <p:spPr>
              <a:xfrm>
                <a:off x="1623575" y="1721120"/>
                <a:ext cx="847378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altLang="zh-CN" sz="2800" u="none" spc="45" dirty="0">
                    <a:solidFill>
                      <a:schemeClr val="accent2"/>
                    </a:solidFill>
                    <a:ea typeface="思源黑体 1" panose="020B0500000000000000" charset="-122"/>
                  </a:rPr>
                  <a:t>	</a:t>
                </a:r>
                <a:r>
                  <a:rPr lang="zh-CN" altLang="en-US" sz="2800" u="none" spc="45" dirty="0">
                    <a:solidFill>
                      <a:schemeClr val="accent2"/>
                    </a:solidFill>
                    <a:ea typeface="思源黑体 1" panose="020B0500000000000000" charset="-122"/>
                  </a:rPr>
                  <a:t>初赛结束后，由评委对参赛作品进行评分，</a:t>
                </a:r>
                <a:r>
                  <a:rPr lang="zh-CN" altLang="en-US" sz="2800" u="none" spc="45" dirty="0">
                    <a:solidFill>
                      <a:srgbClr val="FF0000"/>
                    </a:solidFill>
                    <a:ea typeface="思源黑体 1" panose="020B0500000000000000" charset="-122"/>
                  </a:rPr>
                  <a:t>总分前十五名</a:t>
                </a:r>
                <a:r>
                  <a:rPr lang="zh-CN" altLang="en-US" sz="2800" u="none" spc="45" dirty="0">
                    <a:solidFill>
                      <a:schemeClr val="accent2"/>
                    </a:solidFill>
                    <a:ea typeface="思源黑体 1" panose="020B0500000000000000" charset="-122"/>
                  </a:rPr>
                  <a:t>可以进入决赛答辩环节。在决赛答辩环节中，参赛者需要现场展示其作品，并回答评委有关软件的相关问题。最终的名次将由答辩环节的评委总分决出。</a:t>
                </a:r>
                <a:endParaRPr lang="zh-CN" altLang="en-US" sz="2800" kern="0" dirty="0">
                  <a:solidFill>
                    <a:schemeClr val="accent2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4585174" y="431939"/>
              <a:ext cx="2550587" cy="939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复赛</a:t>
              </a:r>
              <a:endParaRPr kumimoji="0" lang="zh-CN" altLang="en-US" sz="3200" b="1" i="0" u="none" strike="noStrike" kern="0" cap="none" spc="30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</p:grpSp>
      <p:sp>
        <p:nvSpPr>
          <p:cNvPr id="60" name="标题 1"/>
          <p:cNvSpPr>
            <a:spLocks noGrp="1"/>
          </p:cNvSpPr>
          <p:nvPr>
            <p:ph type="title"/>
          </p:nvPr>
        </p:nvSpPr>
        <p:spPr>
          <a:xfrm>
            <a:off x="266700" y="236614"/>
            <a:ext cx="10515600" cy="369332"/>
          </a:xfrm>
        </p:spPr>
        <p:txBody>
          <a:bodyPr/>
          <a:lstStyle/>
          <a:p>
            <a:r>
              <a:rPr lang="zh-CN" altLang="en-US" sz="2000" dirty="0"/>
              <a:t>比赛介绍</a:t>
            </a:r>
            <a:endParaRPr lang="zh-CN" altLang="en-US" sz="2000" dirty="0"/>
          </a:p>
        </p:txBody>
      </p:sp>
      <p:sp>
        <p:nvSpPr>
          <p:cNvPr id="61" name="文本框 60"/>
          <p:cNvSpPr txBox="1"/>
          <p:nvPr/>
        </p:nvSpPr>
        <p:spPr>
          <a:xfrm>
            <a:off x="266700" y="643202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01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385764" y="10046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1.875E-6 -0.878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0.00782 -0.7534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3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0615" y="1825625"/>
            <a:ext cx="10515600" cy="4351655"/>
          </a:xfrm>
        </p:spPr>
        <p:txBody>
          <a:bodyPr>
            <a:normAutofit lnSpcReduction="20000"/>
          </a:bodyPr>
          <a:lstStyle/>
          <a:p>
            <a:r>
              <a:rPr lang="zh-CN" altLang="en-US" sz="36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设计难度占比：30%</a:t>
            </a:r>
            <a:endParaRPr lang="zh-CN" altLang="en-US" sz="36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endParaRPr lang="zh-CN" altLang="en-US" sz="36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r>
              <a:rPr lang="zh-CN" altLang="en-US" sz="36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创意占比：40%</a:t>
            </a:r>
            <a:endParaRPr lang="zh-CN" altLang="en-US" sz="36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endParaRPr lang="zh-CN" altLang="en-US" sz="36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r>
              <a:rPr lang="zh-CN" altLang="en-US" sz="36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答辩表现：20%</a:t>
            </a:r>
            <a:endParaRPr lang="zh-CN" altLang="en-US" sz="36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endParaRPr lang="zh-CN" altLang="en-US" sz="36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r>
              <a:rPr lang="zh-CN" altLang="en-US" sz="36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选手代码的可读性、代码格式的规范性：10%</a:t>
            </a:r>
            <a:endParaRPr lang="zh-CN" altLang="en-US" sz="36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  <a:p>
            <a:pPr marL="0" indent="0">
              <a:buNone/>
            </a:pPr>
            <a:endParaRPr lang="zh-CN" altLang="en-US" sz="36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50460" y="793750"/>
            <a:ext cx="2291080" cy="58801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zh-CN" altLang="en-US" sz="3600" b="1" spc="3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评分细则</a:t>
            </a:r>
            <a:endParaRPr lang="zh-CN" altLang="en-US" sz="3600" b="1" spc="3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9" name="任意多边形: 形状 13"/>
          <p:cNvSpPr/>
          <p:nvPr/>
        </p:nvSpPr>
        <p:spPr>
          <a:xfrm flipV="1">
            <a:off x="0" y="6396334"/>
            <a:ext cx="12192000" cy="461665"/>
          </a:xfrm>
          <a:custGeom>
            <a:avLst/>
            <a:gdLst>
              <a:gd name="connsiteX0" fmla="*/ 0 w 12192000"/>
              <a:gd name="connsiteY0" fmla="*/ 0 h 6856205"/>
              <a:gd name="connsiteX1" fmla="*/ 12192000 w 12192000"/>
              <a:gd name="connsiteY1" fmla="*/ 0 h 6856205"/>
              <a:gd name="connsiteX2" fmla="*/ 12192000 w 12192000"/>
              <a:gd name="connsiteY2" fmla="*/ 4157468 h 6856205"/>
              <a:gd name="connsiteX3" fmla="*/ 12133555 w 12192000"/>
              <a:gd name="connsiteY3" fmla="*/ 4181211 h 6856205"/>
              <a:gd name="connsiteX4" fmla="*/ 6400800 w 12192000"/>
              <a:gd name="connsiteY4" fmla="*/ 6145219 h 6856205"/>
              <a:gd name="connsiteX5" fmla="*/ 3905250 w 12192000"/>
              <a:gd name="connsiteY5" fmla="*/ 6850069 h 6856205"/>
              <a:gd name="connsiteX6" fmla="*/ 2152650 w 12192000"/>
              <a:gd name="connsiteY6" fmla="*/ 6450019 h 6856205"/>
              <a:gd name="connsiteX7" fmla="*/ 38100 w 12192000"/>
              <a:gd name="connsiteY7" fmla="*/ 5802319 h 6856205"/>
              <a:gd name="connsiteX8" fmla="*/ 0 w 12192000"/>
              <a:gd name="connsiteY8" fmla="*/ 5790382 h 6856205"/>
              <a:gd name="connsiteX0-1" fmla="*/ 0 w 12192000"/>
              <a:gd name="connsiteY0-2" fmla="*/ 0 h 6856205"/>
              <a:gd name="connsiteX1-3" fmla="*/ 12192000 w 12192000"/>
              <a:gd name="connsiteY1-4" fmla="*/ 0 h 6856205"/>
              <a:gd name="connsiteX2-5" fmla="*/ 12192000 w 12192000"/>
              <a:gd name="connsiteY2-6" fmla="*/ 4157468 h 6856205"/>
              <a:gd name="connsiteX3-7" fmla="*/ 12133555 w 12192000"/>
              <a:gd name="connsiteY3-8" fmla="*/ 4181211 h 6856205"/>
              <a:gd name="connsiteX4-9" fmla="*/ 6400800 w 12192000"/>
              <a:gd name="connsiteY4-10" fmla="*/ 6145219 h 6856205"/>
              <a:gd name="connsiteX5-11" fmla="*/ 3905250 w 12192000"/>
              <a:gd name="connsiteY5-12" fmla="*/ 6850069 h 6856205"/>
              <a:gd name="connsiteX6-13" fmla="*/ 2152650 w 12192000"/>
              <a:gd name="connsiteY6-14" fmla="*/ 6450019 h 6856205"/>
              <a:gd name="connsiteX7-15" fmla="*/ 38100 w 12192000"/>
              <a:gd name="connsiteY7-16" fmla="*/ 5802319 h 6856205"/>
              <a:gd name="connsiteX8-17" fmla="*/ 0 w 12192000"/>
              <a:gd name="connsiteY8-18" fmla="*/ 5790382 h 6856205"/>
              <a:gd name="connsiteX9" fmla="*/ 0 w 12192000"/>
              <a:gd name="connsiteY9" fmla="*/ 0 h 6856205"/>
              <a:gd name="connsiteX0-19" fmla="*/ 0 w 12192000"/>
              <a:gd name="connsiteY0-20" fmla="*/ 0 h 6855440"/>
              <a:gd name="connsiteX1-21" fmla="*/ 12192000 w 12192000"/>
              <a:gd name="connsiteY1-22" fmla="*/ 0 h 6855440"/>
              <a:gd name="connsiteX2-23" fmla="*/ 12192000 w 12192000"/>
              <a:gd name="connsiteY2-24" fmla="*/ 4157468 h 6855440"/>
              <a:gd name="connsiteX3-25" fmla="*/ 12133555 w 12192000"/>
              <a:gd name="connsiteY3-26" fmla="*/ 4181211 h 6855440"/>
              <a:gd name="connsiteX4-27" fmla="*/ 6400800 w 12192000"/>
              <a:gd name="connsiteY4-28" fmla="*/ 6145219 h 6855440"/>
              <a:gd name="connsiteX5-29" fmla="*/ 3905250 w 12192000"/>
              <a:gd name="connsiteY5-30" fmla="*/ 6850069 h 6855440"/>
              <a:gd name="connsiteX6-31" fmla="*/ 1867837 w 12192000"/>
              <a:gd name="connsiteY6-32" fmla="*/ 6435028 h 6855440"/>
              <a:gd name="connsiteX7-33" fmla="*/ 38100 w 12192000"/>
              <a:gd name="connsiteY7-34" fmla="*/ 5802319 h 6855440"/>
              <a:gd name="connsiteX8-35" fmla="*/ 0 w 12192000"/>
              <a:gd name="connsiteY8-36" fmla="*/ 5790382 h 6855440"/>
              <a:gd name="connsiteX9-37" fmla="*/ 0 w 12192000"/>
              <a:gd name="connsiteY9-38" fmla="*/ 0 h 6855440"/>
              <a:gd name="connsiteX0-39" fmla="*/ 0 w 12192000"/>
              <a:gd name="connsiteY0-40" fmla="*/ 0 h 6856576"/>
              <a:gd name="connsiteX1-41" fmla="*/ 12192000 w 12192000"/>
              <a:gd name="connsiteY1-42" fmla="*/ 0 h 6856576"/>
              <a:gd name="connsiteX2-43" fmla="*/ 12192000 w 12192000"/>
              <a:gd name="connsiteY2-44" fmla="*/ 4157468 h 6856576"/>
              <a:gd name="connsiteX3-45" fmla="*/ 12133555 w 12192000"/>
              <a:gd name="connsiteY3-46" fmla="*/ 4181211 h 6856576"/>
              <a:gd name="connsiteX4-47" fmla="*/ 6400800 w 12192000"/>
              <a:gd name="connsiteY4-48" fmla="*/ 6145219 h 6856576"/>
              <a:gd name="connsiteX5-49" fmla="*/ 3905250 w 12192000"/>
              <a:gd name="connsiteY5-50" fmla="*/ 6850069 h 6856576"/>
              <a:gd name="connsiteX6-51" fmla="*/ 1867837 w 12192000"/>
              <a:gd name="connsiteY6-52" fmla="*/ 6435028 h 6856576"/>
              <a:gd name="connsiteX7-53" fmla="*/ 38100 w 12192000"/>
              <a:gd name="connsiteY7-54" fmla="*/ 5802319 h 6856576"/>
              <a:gd name="connsiteX8-55" fmla="*/ 0 w 12192000"/>
              <a:gd name="connsiteY8-56" fmla="*/ 5790382 h 6856576"/>
              <a:gd name="connsiteX9-57" fmla="*/ 0 w 12192000"/>
              <a:gd name="connsiteY9-58" fmla="*/ 0 h 68565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12192000" h="6856576">
                <a:moveTo>
                  <a:pt x="0" y="0"/>
                </a:moveTo>
                <a:lnTo>
                  <a:pt x="12192000" y="0"/>
                </a:lnTo>
                <a:lnTo>
                  <a:pt x="12192000" y="4157468"/>
                </a:lnTo>
                <a:lnTo>
                  <a:pt x="12133555" y="4181211"/>
                </a:lnTo>
                <a:cubicBezTo>
                  <a:pt x="10855040" y="4684843"/>
                  <a:pt x="7722394" y="5713618"/>
                  <a:pt x="6400800" y="6145219"/>
                </a:cubicBezTo>
                <a:cubicBezTo>
                  <a:pt x="4991100" y="6605594"/>
                  <a:pt x="4660744" y="6801768"/>
                  <a:pt x="3905250" y="6850069"/>
                </a:cubicBezTo>
                <a:cubicBezTo>
                  <a:pt x="3149756" y="6898370"/>
                  <a:pt x="2527352" y="6669613"/>
                  <a:pt x="1867837" y="6435028"/>
                </a:cubicBezTo>
                <a:lnTo>
                  <a:pt x="38100" y="5802319"/>
                </a:lnTo>
                <a:lnTo>
                  <a:pt x="0" y="579038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AAAB0"/>
              </a:gs>
              <a:gs pos="100000">
                <a:srgbClr val="3FB9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6700" y="252489"/>
            <a:ext cx="10515600" cy="369332"/>
          </a:xfrm>
        </p:spPr>
        <p:txBody>
          <a:bodyPr/>
          <a:p>
            <a:r>
              <a:rPr lang="zh-CN" altLang="en-US" sz="2000" dirty="0"/>
              <a:t>比赛介绍</a:t>
            </a:r>
            <a:endParaRPr lang="zh-CN" altLang="en-US" sz="2000" dirty="0"/>
          </a:p>
        </p:txBody>
      </p:sp>
      <p:sp>
        <p:nvSpPr>
          <p:cNvPr id="61" name="文本框 60"/>
          <p:cNvSpPr txBox="1"/>
          <p:nvPr>
            <p:custDataLst>
              <p:tags r:id="rId2"/>
            </p:custDataLst>
          </p:nvPr>
        </p:nvSpPr>
        <p:spPr>
          <a:xfrm>
            <a:off x="266700" y="643202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01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  <p:cxnSp>
        <p:nvCxnSpPr>
          <p:cNvPr id="62" name="直接连接符 61"/>
          <p:cNvCxnSpPr/>
          <p:nvPr>
            <p:custDataLst>
              <p:tags r:id="rId3"/>
            </p:custDataLst>
          </p:nvPr>
        </p:nvCxnSpPr>
        <p:spPr>
          <a:xfrm>
            <a:off x="385764" y="1004695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接连接符 61"/>
          <p:cNvCxnSpPr/>
          <p:nvPr/>
        </p:nvCxnSpPr>
        <p:spPr>
          <a:xfrm>
            <a:off x="364982" y="999500"/>
            <a:ext cx="47962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 rot="0">
            <a:off x="1574165" y="7171690"/>
            <a:ext cx="9043035" cy="5518150"/>
            <a:chOff x="1319589" y="-961469"/>
            <a:chExt cx="9043085" cy="8863860"/>
          </a:xfrm>
        </p:grpSpPr>
        <p:grpSp>
          <p:nvGrpSpPr>
            <p:cNvPr id="2" name="组合 1"/>
            <p:cNvGrpSpPr/>
            <p:nvPr/>
          </p:nvGrpSpPr>
          <p:grpSpPr>
            <a:xfrm>
              <a:off x="1319589" y="-150832"/>
              <a:ext cx="9043085" cy="8053223"/>
              <a:chOff x="1319589" y="-150832"/>
              <a:chExt cx="9043085" cy="8053223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433944" y="-22117"/>
                <a:ext cx="8853053" cy="7731327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2">
                    <a:alpha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阿里巴巴普惠体 R" panose="00020600040101010101" pitchFamily="18" charset="-122"/>
                  <a:cs typeface="+mn-cs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9463341" y="-150832"/>
                <a:ext cx="899332" cy="977154"/>
                <a:chOff x="3866289" y="340181"/>
                <a:chExt cx="971869" cy="957308"/>
              </a:xfrm>
            </p:grpSpPr>
            <p:cxnSp>
              <p:nvCxnSpPr>
                <p:cNvPr id="56" name="直接连接符 55"/>
                <p:cNvCxnSpPr/>
                <p:nvPr/>
              </p:nvCxnSpPr>
              <p:spPr>
                <a:xfrm>
                  <a:off x="3866289" y="340182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7" name="直接连接符 56"/>
                <p:cNvCxnSpPr/>
                <p:nvPr/>
              </p:nvCxnSpPr>
              <p:spPr>
                <a:xfrm rot="5400000">
                  <a:off x="4359504" y="818835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7" name="组合 36"/>
              <p:cNvGrpSpPr/>
              <p:nvPr/>
            </p:nvGrpSpPr>
            <p:grpSpPr>
              <a:xfrm flipH="1">
                <a:off x="1319589" y="-150830"/>
                <a:ext cx="885860" cy="977151"/>
                <a:chOff x="3888749" y="312791"/>
                <a:chExt cx="957308" cy="957306"/>
              </a:xfrm>
            </p:grpSpPr>
            <p:cxnSp>
              <p:nvCxnSpPr>
                <p:cNvPr id="54" name="直接连接符 53"/>
                <p:cNvCxnSpPr/>
                <p:nvPr/>
              </p:nvCxnSpPr>
              <p:spPr>
                <a:xfrm>
                  <a:off x="3888749" y="312791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5" name="直接连接符 54"/>
                <p:cNvCxnSpPr/>
                <p:nvPr/>
              </p:nvCxnSpPr>
              <p:spPr>
                <a:xfrm rot="5400000">
                  <a:off x="4367404" y="791444"/>
                  <a:ext cx="957306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8" name="组合 37"/>
              <p:cNvGrpSpPr/>
              <p:nvPr/>
            </p:nvGrpSpPr>
            <p:grpSpPr>
              <a:xfrm flipV="1">
                <a:off x="9463341" y="6836991"/>
                <a:ext cx="899333" cy="977152"/>
                <a:chOff x="3845951" y="-284421"/>
                <a:chExt cx="971869" cy="957307"/>
              </a:xfrm>
            </p:grpSpPr>
            <p:cxnSp>
              <p:nvCxnSpPr>
                <p:cNvPr id="52" name="直接连接符 51"/>
                <p:cNvCxnSpPr/>
                <p:nvPr/>
              </p:nvCxnSpPr>
              <p:spPr>
                <a:xfrm>
                  <a:off x="3845951" y="-284420"/>
                  <a:ext cx="957309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3" name="直接连接符 52"/>
                <p:cNvCxnSpPr/>
                <p:nvPr/>
              </p:nvCxnSpPr>
              <p:spPr>
                <a:xfrm rot="5400000">
                  <a:off x="4339166" y="194233"/>
                  <a:ext cx="957307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39" name="组合 38"/>
              <p:cNvGrpSpPr/>
              <p:nvPr/>
            </p:nvGrpSpPr>
            <p:grpSpPr>
              <a:xfrm flipH="1" flipV="1">
                <a:off x="1358269" y="6925238"/>
                <a:ext cx="904238" cy="977153"/>
                <a:chOff x="3821373" y="-363897"/>
                <a:chExt cx="977170" cy="957308"/>
              </a:xfrm>
            </p:grpSpPr>
            <p:cxnSp>
              <p:nvCxnSpPr>
                <p:cNvPr id="50" name="直接连接符 49"/>
                <p:cNvCxnSpPr/>
                <p:nvPr/>
              </p:nvCxnSpPr>
              <p:spPr>
                <a:xfrm>
                  <a:off x="3821373" y="-363896"/>
                  <a:ext cx="957309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4000">
                        <a:schemeClr val="accent2">
                          <a:alpha val="0"/>
                        </a:schemeClr>
                      </a:gs>
                    </a:gsLst>
                    <a:lin ang="1080000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51" name="直接连接符 50"/>
                <p:cNvCxnSpPr/>
                <p:nvPr/>
              </p:nvCxnSpPr>
              <p:spPr>
                <a:xfrm rot="5400000">
                  <a:off x="4319889" y="114757"/>
                  <a:ext cx="957308" cy="0"/>
                </a:xfrm>
                <a:prstGeom prst="line">
                  <a:avLst/>
                </a:prstGeom>
                <a:noFill/>
                <a:ln w="22225" cap="sq" cmpd="sng" algn="ctr">
                  <a:gradFill flip="none" rotWithShape="1">
                    <a:gsLst>
                      <a:gs pos="0">
                        <a:schemeClr val="accent2">
                          <a:alpha val="50000"/>
                        </a:schemeClr>
                      </a:gs>
                      <a:gs pos="55000">
                        <a:schemeClr val="accent2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43" name="文本框 42"/>
            <p:cNvSpPr txBox="1"/>
            <p:nvPr/>
          </p:nvSpPr>
          <p:spPr>
            <a:xfrm>
              <a:off x="2757575" y="-961469"/>
              <a:ext cx="6205785" cy="937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2024</a:t>
              </a:r>
              <a:r>
                <a:rPr kumimoji="0" lang="zh-CN" altLang="en-US" sz="32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</a:rPr>
                <a:t>黑框框程序设计大赛群</a:t>
              </a:r>
              <a:endParaRPr kumimoji="0" lang="zh-CN" altLang="en-US" sz="3200" b="1" i="0" u="none" strike="noStrike" kern="0" cap="none" spc="30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95470" y="8274050"/>
            <a:ext cx="3438525" cy="429577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66700" y="252489"/>
            <a:ext cx="1051560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spc="300">
                <a:solidFill>
                  <a:schemeClr val="accent2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r>
              <a:rPr lang="zh-CN" altLang="en-US" sz="2000" dirty="0"/>
              <a:t>比赛介绍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66700" y="643202"/>
            <a:ext cx="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1400" dirty="0">
                <a:solidFill>
                  <a:schemeClr val="bg1"/>
                </a:solidFill>
                <a:ea typeface="阿里巴巴普惠体 R" panose="00020600040101010101" pitchFamily="18" charset="-122"/>
              </a:rPr>
              <a:t>01</a:t>
            </a:r>
            <a:endParaRPr lang="zh-CN" altLang="en-US" sz="1400" dirty="0">
              <a:solidFill>
                <a:schemeClr val="bg1"/>
              </a:solidFill>
              <a:ea typeface="阿里巴巴普惠体 R" panose="00020600040101010101" pitchFamily="18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1875 0.0361111 L 0.00786458 -0.89759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-4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171e-08 0.0296296 L 0.000885367 -0.94500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4926449" y="7226369"/>
            <a:ext cx="2339102" cy="158812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spc="600">
                <a:gradFill flip="none" rotWithShape="1">
                  <a:gsLst>
                    <a:gs pos="8000">
                      <a:schemeClr val="accent2"/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algn="ctr"/>
            <a:r>
              <a:rPr lang="zh-CN" altLang="en-US" sz="3600" dirty="0"/>
              <a:t>学长分享</a:t>
            </a:r>
            <a:br>
              <a:rPr lang="zh-CN" altLang="en-US" sz="3600" dirty="0"/>
            </a:br>
            <a:r>
              <a:rPr lang="en-US" altLang="zh-CN" sz="3600" dirty="0"/>
              <a:t>&amp;</a:t>
            </a:r>
            <a:br>
              <a:rPr lang="en-US" altLang="zh-CN" sz="3600" dirty="0"/>
            </a:br>
            <a:r>
              <a:rPr lang="zh-CN" altLang="en-US" sz="3600" dirty="0"/>
              <a:t>提问</a:t>
            </a:r>
            <a:endParaRPr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10" y="176011"/>
            <a:ext cx="1242157" cy="1242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6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UNIT_PLACING_PICTURE_USER_VIEWPORT" val="{&quot;height&quot;:8610,&quot;width&quot;:16020}"/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KSO_WPP_MARK_KEY" val="04849a66-6f37-43fe-b6e8-e3e7fc6d6816"/>
  <p:tag name="COMMONDATA" val="eyJoZGlkIjoiNWNlYWU2NmM2ZjQzMzM4Y2U3NDU0MWZhYzljYjM0OGMifQ==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科技风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1D33"/>
      </a:accent1>
      <a:accent2>
        <a:srgbClr val="00B0F0"/>
      </a:accent2>
      <a:accent3>
        <a:srgbClr val="00FF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849</Words>
  <Application>WPS 演示</Application>
  <PresentationFormat>宽屏</PresentationFormat>
  <Paragraphs>105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5" baseType="lpstr">
      <vt:lpstr>Arial</vt:lpstr>
      <vt:lpstr>宋体</vt:lpstr>
      <vt:lpstr>Wingdings</vt:lpstr>
      <vt:lpstr>阿里巴巴普惠体 R</vt:lpstr>
      <vt:lpstr>阿里巴巴普惠体 B</vt:lpstr>
      <vt:lpstr>新宋体</vt:lpstr>
      <vt:lpstr>思源宋体 Medium</vt:lpstr>
      <vt:lpstr>思源黑体 1</vt:lpstr>
      <vt:lpstr>Calibri</vt:lpstr>
      <vt:lpstr>思源黑体-粗体 Bold</vt:lpstr>
      <vt:lpstr>Segoe UI</vt:lpstr>
      <vt:lpstr>PingFang SC</vt:lpstr>
      <vt:lpstr>Yu Gothic UI Light</vt:lpstr>
      <vt:lpstr>Candara</vt:lpstr>
      <vt:lpstr>等线</vt:lpstr>
      <vt:lpstr>Segoe UI Light</vt:lpstr>
      <vt:lpstr>微软雅黑</vt:lpstr>
      <vt:lpstr>Arial Unicode MS</vt:lpstr>
      <vt:lpstr>微软雅黑 Light</vt:lpstr>
      <vt:lpstr>黑体</vt:lpstr>
      <vt:lpstr>Office 主题​​</vt:lpstr>
      <vt:lpstr>黑框框程序设计大赛宣讲会</vt:lpstr>
      <vt:lpstr>比赛介绍</vt:lpstr>
      <vt:lpstr>比赛介绍</vt:lpstr>
      <vt:lpstr>比赛介绍</vt:lpstr>
      <vt:lpstr>比赛介绍</vt:lpstr>
      <vt:lpstr>比赛介绍</vt:lpstr>
      <vt:lpstr>比赛介绍</vt:lpstr>
      <vt:lpstr>比赛介绍</vt:lpstr>
      <vt:lpstr>PowerPoint 演示文稿</vt:lpstr>
      <vt:lpstr>学长分享&amp;提问</vt:lpstr>
      <vt:lpstr>学长分享&amp;提问</vt:lpstr>
      <vt:lpstr>自由Q&amp;A</vt:lpstr>
      <vt:lpstr>自由Q&amp;A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WEICHONG</dc:creator>
  <cp:lastModifiedBy>企业用户_695890760</cp:lastModifiedBy>
  <cp:revision>76</cp:revision>
  <dcterms:created xsi:type="dcterms:W3CDTF">2018-09-12T13:36:00Z</dcterms:created>
  <dcterms:modified xsi:type="dcterms:W3CDTF">2024-04-13T11:29:28Z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CD568D20BE7E416297531461F157CD27_12</vt:lpwstr>
  </property>
  <property fmtid="{D5CDD505-2E9C-101B-9397-08002B2CF9AE}" pid="3" name="KSOProductBuildVer">
    <vt:lpwstr>2052-11.1.0.15309</vt:lpwstr>
  </property>
</Properties>
</file>